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1168" r:id="rId6"/>
    <p:sldId id="1174" r:id="rId7"/>
    <p:sldId id="1173" r:id="rId8"/>
    <p:sldId id="495" r:id="rId9"/>
    <p:sldId id="604" r:id="rId10"/>
    <p:sldId id="602" r:id="rId11"/>
    <p:sldId id="601" r:id="rId12"/>
    <p:sldId id="603" r:id="rId13"/>
    <p:sldId id="307" r:id="rId14"/>
    <p:sldId id="311" r:id="rId15"/>
    <p:sldId id="312" r:id="rId16"/>
    <p:sldId id="313" r:id="rId17"/>
    <p:sldId id="314" r:id="rId18"/>
    <p:sldId id="629" r:id="rId19"/>
    <p:sldId id="316" r:id="rId20"/>
    <p:sldId id="317" r:id="rId21"/>
    <p:sldId id="366" r:id="rId22"/>
    <p:sldId id="318" r:id="rId23"/>
    <p:sldId id="319" r:id="rId24"/>
    <p:sldId id="320" r:id="rId25"/>
    <p:sldId id="321" r:id="rId26"/>
    <p:sldId id="322" r:id="rId27"/>
    <p:sldId id="323" r:id="rId28"/>
    <p:sldId id="324" r:id="rId29"/>
    <p:sldId id="325" r:id="rId30"/>
    <p:sldId id="326" r:id="rId31"/>
    <p:sldId id="327" r:id="rId32"/>
    <p:sldId id="328" r:id="rId33"/>
    <p:sldId id="1165" r:id="rId34"/>
    <p:sldId id="1166" r:id="rId35"/>
    <p:sldId id="331" r:id="rId36"/>
    <p:sldId id="332" r:id="rId37"/>
    <p:sldId id="1152" r:id="rId38"/>
    <p:sldId id="1169" r:id="rId39"/>
    <p:sldId id="1170" r:id="rId40"/>
    <p:sldId id="1171" r:id="rId41"/>
    <p:sldId id="1172" r:id="rId42"/>
    <p:sldId id="1070" r:id="rId43"/>
    <p:sldId id="1167" r:id="rId44"/>
    <p:sldId id="646" r:id="rId45"/>
    <p:sldId id="6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425BC-8DD5-AE49-A0C2-4A7A07CB11F8}" v="9" dt="2021-10-21T17:24:01.366"/>
    <p1510:client id="{F801CA3C-B959-B018-F761-0209F217E7ED}" v="1" dt="2023-01-18T20:17:28.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109" d="100"/>
          <a:sy n="109" d="100"/>
        </p:scale>
        <p:origin x="216" y="6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ina Baker" userId="e9dd2941-2cdf-4f0b-895b-28c1f961bd78" providerId="ADAL" clId="{30D425BC-8DD5-AE49-A0C2-4A7A07CB11F8}"/>
    <pc:docChg chg="custSel addSld delSld modSld sldOrd">
      <pc:chgData name="Megina Baker" userId="e9dd2941-2cdf-4f0b-895b-28c1f961bd78" providerId="ADAL" clId="{30D425BC-8DD5-AE49-A0C2-4A7A07CB11F8}" dt="2021-10-21T17:25:04.437" v="1390" actId="20577"/>
      <pc:docMkLst>
        <pc:docMk/>
      </pc:docMkLst>
      <pc:sldChg chg="add">
        <pc:chgData name="Megina Baker" userId="e9dd2941-2cdf-4f0b-895b-28c1f961bd78" providerId="ADAL" clId="{30D425BC-8DD5-AE49-A0C2-4A7A07CB11F8}" dt="2021-10-19T11:02:18.188" v="315"/>
        <pc:sldMkLst>
          <pc:docMk/>
          <pc:sldMk cId="1344106212" sldId="1070"/>
        </pc:sldMkLst>
      </pc:sldChg>
      <pc:sldChg chg="modNotesTx">
        <pc:chgData name="Megina Baker" userId="e9dd2941-2cdf-4f0b-895b-28c1f961bd78" providerId="ADAL" clId="{30D425BC-8DD5-AE49-A0C2-4A7A07CB11F8}" dt="2021-10-19T11:00:46.188" v="314" actId="20577"/>
        <pc:sldMkLst>
          <pc:docMk/>
          <pc:sldMk cId="3936685364" sldId="1152"/>
        </pc:sldMkLst>
      </pc:sldChg>
      <pc:sldChg chg="modSp new mod">
        <pc:chgData name="Megina Baker" userId="e9dd2941-2cdf-4f0b-895b-28c1f961bd78" providerId="ADAL" clId="{30D425BC-8DD5-AE49-A0C2-4A7A07CB11F8}" dt="2021-10-19T10:57:00.449" v="50" actId="20577"/>
        <pc:sldMkLst>
          <pc:docMk/>
          <pc:sldMk cId="1045004647" sldId="1168"/>
        </pc:sldMkLst>
        <pc:spChg chg="mod">
          <ac:chgData name="Megina Baker" userId="e9dd2941-2cdf-4f0b-895b-28c1f961bd78" providerId="ADAL" clId="{30D425BC-8DD5-AE49-A0C2-4A7A07CB11F8}" dt="2021-10-19T10:56:27.038" v="14" actId="20577"/>
          <ac:spMkLst>
            <pc:docMk/>
            <pc:sldMk cId="1045004647" sldId="1168"/>
            <ac:spMk id="2" creationId="{D4D8BA41-13AC-324B-A29F-ED2795F0884F}"/>
          </ac:spMkLst>
        </pc:spChg>
        <pc:spChg chg="mod">
          <ac:chgData name="Megina Baker" userId="e9dd2941-2cdf-4f0b-895b-28c1f961bd78" providerId="ADAL" clId="{30D425BC-8DD5-AE49-A0C2-4A7A07CB11F8}" dt="2021-10-19T10:57:00.449" v="50" actId="20577"/>
          <ac:spMkLst>
            <pc:docMk/>
            <pc:sldMk cId="1045004647" sldId="1168"/>
            <ac:spMk id="3" creationId="{7CFFDA81-6681-D547-B9CD-ABA604AD1447}"/>
          </ac:spMkLst>
        </pc:spChg>
      </pc:sldChg>
      <pc:sldChg chg="modSp new del mod">
        <pc:chgData name="Megina Baker" userId="e9dd2941-2cdf-4f0b-895b-28c1f961bd78" providerId="ADAL" clId="{30D425BC-8DD5-AE49-A0C2-4A7A07CB11F8}" dt="2021-10-19T11:02:42.986" v="316" actId="2696"/>
        <pc:sldMkLst>
          <pc:docMk/>
          <pc:sldMk cId="508657721" sldId="1169"/>
        </pc:sldMkLst>
        <pc:spChg chg="mod">
          <ac:chgData name="Megina Baker" userId="e9dd2941-2cdf-4f0b-895b-28c1f961bd78" providerId="ADAL" clId="{30D425BC-8DD5-AE49-A0C2-4A7A07CB11F8}" dt="2021-10-19T10:57:50.090" v="79" actId="20577"/>
          <ac:spMkLst>
            <pc:docMk/>
            <pc:sldMk cId="508657721" sldId="1169"/>
            <ac:spMk id="2" creationId="{F88DAD62-EC52-5F45-A8EE-8D2A02D1ADB4}"/>
          </ac:spMkLst>
        </pc:spChg>
        <pc:spChg chg="mod">
          <ac:chgData name="Megina Baker" userId="e9dd2941-2cdf-4f0b-895b-28c1f961bd78" providerId="ADAL" clId="{30D425BC-8DD5-AE49-A0C2-4A7A07CB11F8}" dt="2021-10-19T10:58:01.074" v="174" actId="20577"/>
          <ac:spMkLst>
            <pc:docMk/>
            <pc:sldMk cId="508657721" sldId="1169"/>
            <ac:spMk id="3" creationId="{77F661F0-554D-5548-B301-14B8629A5BAB}"/>
          </ac:spMkLst>
        </pc:spChg>
      </pc:sldChg>
      <pc:sldChg chg="add">
        <pc:chgData name="Megina Baker" userId="e9dd2941-2cdf-4f0b-895b-28c1f961bd78" providerId="ADAL" clId="{30D425BC-8DD5-AE49-A0C2-4A7A07CB11F8}" dt="2021-10-19T11:02:51.373" v="317"/>
        <pc:sldMkLst>
          <pc:docMk/>
          <pc:sldMk cId="3948815213" sldId="1169"/>
        </pc:sldMkLst>
      </pc:sldChg>
      <pc:sldChg chg="delSp modSp new del mod">
        <pc:chgData name="Megina Baker" userId="e9dd2941-2cdf-4f0b-895b-28c1f961bd78" providerId="ADAL" clId="{30D425BC-8DD5-AE49-A0C2-4A7A07CB11F8}" dt="2021-10-19T11:02:42.986" v="316" actId="2696"/>
        <pc:sldMkLst>
          <pc:docMk/>
          <pc:sldMk cId="137251252" sldId="1170"/>
        </pc:sldMkLst>
        <pc:spChg chg="del">
          <ac:chgData name="Megina Baker" userId="e9dd2941-2cdf-4f0b-895b-28c1f961bd78" providerId="ADAL" clId="{30D425BC-8DD5-AE49-A0C2-4A7A07CB11F8}" dt="2021-10-19T10:58:55.671" v="182" actId="478"/>
          <ac:spMkLst>
            <pc:docMk/>
            <pc:sldMk cId="137251252" sldId="1170"/>
            <ac:spMk id="2" creationId="{AF40BE9B-5523-4E41-A921-3F21B9FF57F9}"/>
          </ac:spMkLst>
        </pc:spChg>
        <pc:spChg chg="mod">
          <ac:chgData name="Megina Baker" userId="e9dd2941-2cdf-4f0b-895b-28c1f961bd78" providerId="ADAL" clId="{30D425BC-8DD5-AE49-A0C2-4A7A07CB11F8}" dt="2021-10-19T10:59:35.686" v="222" actId="20577"/>
          <ac:spMkLst>
            <pc:docMk/>
            <pc:sldMk cId="137251252" sldId="1170"/>
            <ac:spMk id="3" creationId="{1D1266F4-202F-EB40-BECB-9A639AF84901}"/>
          </ac:spMkLst>
        </pc:spChg>
      </pc:sldChg>
      <pc:sldChg chg="add">
        <pc:chgData name="Megina Baker" userId="e9dd2941-2cdf-4f0b-895b-28c1f961bd78" providerId="ADAL" clId="{30D425BC-8DD5-AE49-A0C2-4A7A07CB11F8}" dt="2021-10-19T11:02:51.373" v="317"/>
        <pc:sldMkLst>
          <pc:docMk/>
          <pc:sldMk cId="4177462506" sldId="1170"/>
        </pc:sldMkLst>
      </pc:sldChg>
      <pc:sldChg chg="modSp new mod modNotesTx">
        <pc:chgData name="Megina Baker" userId="e9dd2941-2cdf-4f0b-895b-28c1f961bd78" providerId="ADAL" clId="{30D425BC-8DD5-AE49-A0C2-4A7A07CB11F8}" dt="2021-10-19T11:05:01.933" v="545" actId="20577"/>
        <pc:sldMkLst>
          <pc:docMk/>
          <pc:sldMk cId="4240614678" sldId="1171"/>
        </pc:sldMkLst>
        <pc:spChg chg="mod">
          <ac:chgData name="Megina Baker" userId="e9dd2941-2cdf-4f0b-895b-28c1f961bd78" providerId="ADAL" clId="{30D425BC-8DD5-AE49-A0C2-4A7A07CB11F8}" dt="2021-10-19T11:04:03.717" v="386" actId="20577"/>
          <ac:spMkLst>
            <pc:docMk/>
            <pc:sldMk cId="4240614678" sldId="1171"/>
            <ac:spMk id="2" creationId="{7B0813BE-0A8A-8540-8362-4DDFA5C02265}"/>
          </ac:spMkLst>
        </pc:spChg>
        <pc:spChg chg="mod">
          <ac:chgData name="Megina Baker" userId="e9dd2941-2cdf-4f0b-895b-28c1f961bd78" providerId="ADAL" clId="{30D425BC-8DD5-AE49-A0C2-4A7A07CB11F8}" dt="2021-10-19T11:04:28.614" v="394" actId="122"/>
          <ac:spMkLst>
            <pc:docMk/>
            <pc:sldMk cId="4240614678" sldId="1171"/>
            <ac:spMk id="3" creationId="{96AD05F3-6581-C84D-9CF4-FD05A2071289}"/>
          </ac:spMkLst>
        </pc:spChg>
      </pc:sldChg>
      <pc:sldChg chg="modSp new mod modNotesTx">
        <pc:chgData name="Megina Baker" userId="e9dd2941-2cdf-4f0b-895b-28c1f961bd78" providerId="ADAL" clId="{30D425BC-8DD5-AE49-A0C2-4A7A07CB11F8}" dt="2021-10-19T11:07:32.627" v="914" actId="20577"/>
        <pc:sldMkLst>
          <pc:docMk/>
          <pc:sldMk cId="1944973389" sldId="1172"/>
        </pc:sldMkLst>
        <pc:spChg chg="mod">
          <ac:chgData name="Megina Baker" userId="e9dd2941-2cdf-4f0b-895b-28c1f961bd78" providerId="ADAL" clId="{30D425BC-8DD5-AE49-A0C2-4A7A07CB11F8}" dt="2021-10-19T11:06:31.996" v="559" actId="113"/>
          <ac:spMkLst>
            <pc:docMk/>
            <pc:sldMk cId="1944973389" sldId="1172"/>
            <ac:spMk id="2" creationId="{AB0ED962-4B13-AC4C-B72E-49DDDCF6D924}"/>
          </ac:spMkLst>
        </pc:spChg>
        <pc:spChg chg="mod">
          <ac:chgData name="Megina Baker" userId="e9dd2941-2cdf-4f0b-895b-28c1f961bd78" providerId="ADAL" clId="{30D425BC-8DD5-AE49-A0C2-4A7A07CB11F8}" dt="2021-10-19T11:06:16.310" v="556" actId="27636"/>
          <ac:spMkLst>
            <pc:docMk/>
            <pc:sldMk cId="1944973389" sldId="1172"/>
            <ac:spMk id="3" creationId="{8D5E7409-A29E-574B-86AD-6E2D551EEF65}"/>
          </ac:spMkLst>
        </pc:spChg>
      </pc:sldChg>
      <pc:sldChg chg="modSp new mod modNotesTx">
        <pc:chgData name="Megina Baker" userId="e9dd2941-2cdf-4f0b-895b-28c1f961bd78" providerId="ADAL" clId="{30D425BC-8DD5-AE49-A0C2-4A7A07CB11F8}" dt="2021-10-21T17:25:04.437" v="1390" actId="20577"/>
        <pc:sldMkLst>
          <pc:docMk/>
          <pc:sldMk cId="3211216997" sldId="1173"/>
        </pc:sldMkLst>
        <pc:spChg chg="mod">
          <ac:chgData name="Megina Baker" userId="e9dd2941-2cdf-4f0b-895b-28c1f961bd78" providerId="ADAL" clId="{30D425BC-8DD5-AE49-A0C2-4A7A07CB11F8}" dt="2021-10-21T17:21:18.160" v="982" actId="20577"/>
          <ac:spMkLst>
            <pc:docMk/>
            <pc:sldMk cId="3211216997" sldId="1173"/>
            <ac:spMk id="2" creationId="{6E4F61BA-960B-2040-8D2E-12D0329535E0}"/>
          </ac:spMkLst>
        </pc:spChg>
        <pc:spChg chg="mod">
          <ac:chgData name="Megina Baker" userId="e9dd2941-2cdf-4f0b-895b-28c1f961bd78" providerId="ADAL" clId="{30D425BC-8DD5-AE49-A0C2-4A7A07CB11F8}" dt="2021-10-21T17:21:40.195" v="993" actId="27636"/>
          <ac:spMkLst>
            <pc:docMk/>
            <pc:sldMk cId="3211216997" sldId="1173"/>
            <ac:spMk id="3" creationId="{5D2CA1DA-9495-814D-B70C-F19980EED129}"/>
          </ac:spMkLst>
        </pc:spChg>
      </pc:sldChg>
      <pc:sldChg chg="modSp new mod ord modNotesTx">
        <pc:chgData name="Megina Baker" userId="e9dd2941-2cdf-4f0b-895b-28c1f961bd78" providerId="ADAL" clId="{30D425BC-8DD5-AE49-A0C2-4A7A07CB11F8}" dt="2021-10-21T17:24:35.996" v="1192" actId="20577"/>
        <pc:sldMkLst>
          <pc:docMk/>
          <pc:sldMk cId="1883929701" sldId="1174"/>
        </pc:sldMkLst>
        <pc:spChg chg="mod">
          <ac:chgData name="Megina Baker" userId="e9dd2941-2cdf-4f0b-895b-28c1f961bd78" providerId="ADAL" clId="{30D425BC-8DD5-AE49-A0C2-4A7A07CB11F8}" dt="2021-10-21T17:21:54.576" v="1002" actId="20577"/>
          <ac:spMkLst>
            <pc:docMk/>
            <pc:sldMk cId="1883929701" sldId="1174"/>
            <ac:spMk id="2" creationId="{8C036D3A-7B77-F64A-B792-23DA6B481544}"/>
          </ac:spMkLst>
        </pc:spChg>
        <pc:spChg chg="mod">
          <ac:chgData name="Megina Baker" userId="e9dd2941-2cdf-4f0b-895b-28c1f961bd78" providerId="ADAL" clId="{30D425BC-8DD5-AE49-A0C2-4A7A07CB11F8}" dt="2021-10-21T17:24:06.317" v="1012" actId="27636"/>
          <ac:spMkLst>
            <pc:docMk/>
            <pc:sldMk cId="1883929701" sldId="1174"/>
            <ac:spMk id="3" creationId="{2F8AB7AE-6F33-5E4C-8FEE-7A5ED319DCB1}"/>
          </ac:spMkLst>
        </pc:spChg>
      </pc:sldChg>
    </pc:docChg>
  </pc:docChgLst>
  <pc:docChgLst>
    <pc:chgData name="Riecken, Matthew Christ" userId="S::matthew_riecken@harvard.edu::fe0c920c-b6e4-4149-9161-059c916e68f4" providerId="AD" clId="Web-{F801CA3C-B959-B018-F761-0209F217E7ED}"/>
    <pc:docChg chg="modSld">
      <pc:chgData name="Riecken, Matthew Christ" userId="S::matthew_riecken@harvard.edu::fe0c920c-b6e4-4149-9161-059c916e68f4" providerId="AD" clId="Web-{F801CA3C-B959-B018-F761-0209F217E7ED}" dt="2023-01-18T20:17:28.994" v="0"/>
      <pc:docMkLst>
        <pc:docMk/>
      </pc:docMkLst>
      <pc:sldChg chg="addSp">
        <pc:chgData name="Riecken, Matthew Christ" userId="S::matthew_riecken@harvard.edu::fe0c920c-b6e4-4149-9161-059c916e68f4" providerId="AD" clId="Web-{F801CA3C-B959-B018-F761-0209F217E7ED}" dt="2023-01-18T20:17:28.994" v="0"/>
        <pc:sldMkLst>
          <pc:docMk/>
          <pc:sldMk cId="2363437677" sldId="256"/>
        </pc:sldMkLst>
        <pc:spChg chg="add">
          <ac:chgData name="Riecken, Matthew Christ" userId="S::matthew_riecken@harvard.edu::fe0c920c-b6e4-4149-9161-059c916e68f4" providerId="AD" clId="Web-{F801CA3C-B959-B018-F761-0209F217E7ED}" dt="2023-01-18T20:17:28.994" v="0"/>
          <ac:spMkLst>
            <pc:docMk/>
            <pc:sldMk cId="2363437677" sldId="256"/>
            <ac:spMk id="3" creationId="{987B716B-B07B-94DA-806A-0F9566E4CE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EAB8B-D21C-2E40-9194-CC67769BF17F}" type="datetimeFigureOut">
              <a:rPr lang="en-US" smtClean="0"/>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4EACF-A53F-504E-80A3-64AA8A53B45F}" type="slidenum">
              <a:rPr lang="en-US" smtClean="0"/>
              <a:t>‹#›</a:t>
            </a:fld>
            <a:endParaRPr lang="en-US"/>
          </a:p>
        </p:txBody>
      </p:sp>
    </p:spTree>
    <p:extLst>
      <p:ext uri="{BB962C8B-B14F-4D97-AF65-F5344CB8AC3E}">
        <p14:creationId xmlns:p14="http://schemas.microsoft.com/office/powerpoint/2010/main" val="352864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Fostering a school where playful learning thrives requires a holistic approach – cultivating a whole school culture around learning through play. Helpful to have more specific set of practices...Based on the findings from our research in the 3 contexts you’ve heard about, we’ve developed a set of 5 practices that educators can use to promote a pedagogy of play.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a:t>
            </a:fld>
            <a:endParaRPr lang="en-US"/>
          </a:p>
        </p:txBody>
      </p:sp>
    </p:spTree>
    <p:extLst>
      <p:ext uri="{BB962C8B-B14F-4D97-AF65-F5344CB8AC3E}">
        <p14:creationId xmlns:p14="http://schemas.microsoft.com/office/powerpoint/2010/main" val="339043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story takes place during a Writers workshop lesson 3 months into the school year). The lesson was part of a study of writing genres that was focusing on informational texts.</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11</a:t>
            </a:fld>
            <a:endParaRPr lang="en-US"/>
          </a:p>
        </p:txBody>
      </p:sp>
    </p:spTree>
    <p:extLst>
      <p:ext uri="{BB962C8B-B14F-4D97-AF65-F5344CB8AC3E}">
        <p14:creationId xmlns:p14="http://schemas.microsoft.com/office/powerpoint/2010/main" val="158543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Firdous’s learning goals for this lesson were connected to year-long objectives for reading that involved gaining familiarity with non-fiction texts—to be able to locate information confidently and efficiently—and writing—to create non-fiction texts that provide information in a clear and engaging 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were two parts to lesson. First, the class considered what they knew about informational texts. Firdous then gave them a provocation meant to engage their imaginations in serve of their writing skills by asking them to create their own creature. Work on creating an informational text about the creature continued during the next writing workshop.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12</a:t>
            </a:fld>
            <a:endParaRPr lang="en-US"/>
          </a:p>
        </p:txBody>
      </p:sp>
    </p:spTree>
    <p:extLst>
      <p:ext uri="{BB962C8B-B14F-4D97-AF65-F5344CB8AC3E}">
        <p14:creationId xmlns:p14="http://schemas.microsoft.com/office/powerpoint/2010/main" val="297641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previous lessons Firdous provides her learners informational texts such as ‘How to build an airplane’ and ‘all about bears’ to consider features of the genre.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13</a:t>
            </a:fld>
            <a:endParaRPr lang="en-US"/>
          </a:p>
        </p:txBody>
      </p:sp>
    </p:spTree>
    <p:extLst>
      <p:ext uri="{BB962C8B-B14F-4D97-AF65-F5344CB8AC3E}">
        <p14:creationId xmlns:p14="http://schemas.microsoft.com/office/powerpoint/2010/main" val="282202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this day, to relaunch the conversation, Firdous asks her students to discuss what they had learned about such writings in their table groups. The huddle together for a few minutes, sharing what they remember with one another.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Firdous then invites learners to share with the whole group their definitions of informational texts. She calls on one learner, who, after sharing, calls on another learner and so on.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14</a:t>
            </a:fld>
            <a:endParaRPr lang="en-US"/>
          </a:p>
        </p:txBody>
      </p:sp>
    </p:spTree>
    <p:extLst>
      <p:ext uri="{BB962C8B-B14F-4D97-AF65-F5344CB8AC3E}">
        <p14:creationId xmlns:p14="http://schemas.microsoft.com/office/powerpoint/2010/main" val="397734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Definitions include: </a:t>
            </a:r>
          </a:p>
          <a:p>
            <a:r>
              <a:rPr lang="en-US" sz="1200" kern="1200" dirty="0" err="1">
                <a:solidFill>
                  <a:schemeClr val="tx1"/>
                </a:solidFill>
                <a:effectLst/>
                <a:latin typeface="+mn-lt"/>
                <a:ea typeface="+mn-ea"/>
                <a:cs typeface="+mn-cs"/>
              </a:rPr>
              <a:t>Mbali</a:t>
            </a:r>
            <a:r>
              <a:rPr lang="en-US" sz="1200" kern="1200" dirty="0">
                <a:solidFill>
                  <a:schemeClr val="tx1"/>
                </a:solidFill>
                <a:effectLst/>
                <a:latin typeface="+mn-lt"/>
                <a:ea typeface="+mn-ea"/>
                <a:cs typeface="+mn-cs"/>
              </a:rPr>
              <a:t> “Gives you more information on the subject”,</a:t>
            </a:r>
          </a:p>
          <a:p>
            <a:r>
              <a:rPr lang="en-US" sz="1200" kern="1200" dirty="0">
                <a:solidFill>
                  <a:schemeClr val="tx1"/>
                </a:solidFill>
                <a:effectLst/>
                <a:latin typeface="+mn-lt"/>
                <a:ea typeface="+mn-ea"/>
                <a:cs typeface="+mn-cs"/>
              </a:rPr>
              <a:t>Ntando “a step by step description.” </a:t>
            </a:r>
          </a:p>
          <a:p>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adds they are “about something or someone”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expectation of such discussions is that learners give examples to support their statements.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15</a:t>
            </a:fld>
            <a:endParaRPr lang="en-US"/>
          </a:p>
        </p:txBody>
      </p:sp>
    </p:spTree>
    <p:extLst>
      <p:ext uri="{BB962C8B-B14F-4D97-AF65-F5344CB8AC3E}">
        <p14:creationId xmlns:p14="http://schemas.microsoft.com/office/powerpoint/2010/main" val="345058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interesting argument arises when Abdullah’s example is about Spiderman. According to Abdullah, (click) it is a fact that spider man can spin webs from his wrists. Even though spider man is not real, it is still a fact that he fights crimes.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kern="1200" dirty="0" err="1">
                <a:solidFill>
                  <a:schemeClr val="tx1"/>
                </a:solidFill>
                <a:effectLst/>
                <a:latin typeface="+mn-lt"/>
                <a:ea typeface="+mn-ea"/>
                <a:cs typeface="+mn-cs"/>
              </a:rPr>
              <a:t>Mbali</a:t>
            </a:r>
            <a:r>
              <a:rPr lang="en-US" sz="1200" kern="1200" dirty="0">
                <a:solidFill>
                  <a:schemeClr val="tx1"/>
                </a:solidFill>
                <a:effectLst/>
                <a:latin typeface="+mn-lt"/>
                <a:ea typeface="+mn-ea"/>
                <a:cs typeface="+mn-cs"/>
              </a:rPr>
              <a:t> disagrees. (click) She argues that this is not a fact because spider man is fictional and fiction does not give ‘correct information’. Abdullah remains convinced that spider man spinning spider webs is a fact. (click) Lots of hands pop up and a spirited debate ensues.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16</a:t>
            </a:fld>
            <a:endParaRPr lang="en-US"/>
          </a:p>
        </p:txBody>
      </p:sp>
    </p:spTree>
    <p:extLst>
      <p:ext uri="{BB962C8B-B14F-4D97-AF65-F5344CB8AC3E}">
        <p14:creationId xmlns:p14="http://schemas.microsoft.com/office/powerpoint/2010/main" val="222912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Ntando --hat there cannot be an informational text about Spiderman because ‘it’s a story from the movies and even his web is not real” </a:t>
            </a:r>
          </a:p>
          <a:p>
            <a:r>
              <a:rPr lang="en-US" sz="1200" kern="1200" dirty="0">
                <a:solidFill>
                  <a:schemeClr val="tx1"/>
                </a:solidFill>
                <a:effectLst/>
                <a:latin typeface="+mn-lt"/>
                <a:ea typeface="+mn-ea"/>
                <a:cs typeface="+mn-cs"/>
              </a:rPr>
              <a:t>Firdous joins the conversation. (click) She </a:t>
            </a:r>
            <a:r>
              <a:rPr lang="en-US" sz="1200" kern="1200" dirty="0" err="1">
                <a:solidFill>
                  <a:schemeClr val="tx1"/>
                </a:solidFill>
                <a:effectLst/>
                <a:latin typeface="+mn-lt"/>
                <a:ea typeface="+mn-ea"/>
                <a:cs typeface="+mn-cs"/>
              </a:rPr>
              <a:t>asks:“Do</a:t>
            </a:r>
            <a:r>
              <a:rPr lang="en-US" sz="1200" kern="1200" dirty="0">
                <a:solidFill>
                  <a:schemeClr val="tx1"/>
                </a:solidFill>
                <a:effectLst/>
                <a:latin typeface="+mn-lt"/>
                <a:ea typeface="+mn-ea"/>
                <a:cs typeface="+mn-cs"/>
              </a:rPr>
              <a:t> all facts have to be true to life?”</a:t>
            </a:r>
          </a:p>
          <a:p>
            <a:r>
              <a:rPr lang="en-US" sz="1200" kern="1200" dirty="0">
                <a:solidFill>
                  <a:schemeClr val="tx1"/>
                </a:solidFill>
                <a:effectLst/>
                <a:latin typeface="+mn-lt"/>
                <a:ea typeface="+mn-ea"/>
                <a:cs typeface="+mn-cs"/>
              </a:rPr>
              <a:t> (click) Ntando answers that facts have to be true.</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17</a:t>
            </a:fld>
            <a:endParaRPr lang="en-US"/>
          </a:p>
        </p:txBody>
      </p:sp>
    </p:spTree>
    <p:extLst>
      <p:ext uri="{BB962C8B-B14F-4D97-AF65-F5344CB8AC3E}">
        <p14:creationId xmlns:p14="http://schemas.microsoft.com/office/powerpoint/2010/main" val="219726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conversation sends learners to the dictionary to look up “fact”. Armed with their definitions other questions arose. If a fact is something that actually exists, Is fear fact? If the definition of fact is things known to be true, what about religious beliefs? These are known to be true for some, but not others.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18</a:t>
            </a:fld>
            <a:endParaRPr lang="en-US"/>
          </a:p>
        </p:txBody>
      </p:sp>
    </p:spTree>
    <p:extLst>
      <p:ext uri="{BB962C8B-B14F-4D97-AF65-F5344CB8AC3E}">
        <p14:creationId xmlns:p14="http://schemas.microsoft.com/office/powerpoint/2010/main" val="301398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Abdullah gave the Spiderman example, provoking such a debate, was wonderful serendipity. she can normalize the reality that learning involves moments of confusion, uncertainty and ambiguity and use the conversation as a Segway to the next part of the lesson.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lesson continues: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19</a:t>
            </a:fld>
            <a:endParaRPr lang="en-US"/>
          </a:p>
        </p:txBody>
      </p:sp>
    </p:spTree>
    <p:extLst>
      <p:ext uri="{BB962C8B-B14F-4D97-AF65-F5344CB8AC3E}">
        <p14:creationId xmlns:p14="http://schemas.microsoft.com/office/powerpoint/2010/main" val="347312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Firdous tell her students that “I loving what is coming out of this conversation.” She adds, “A lot of you seem a little confused. Some of you are now unsure. You were sure and now you are unsure. And I’m going to make it a little more complicated.” A few learners grown, and smiling Firdous explains the assignment she has for the class.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20</a:t>
            </a:fld>
            <a:endParaRPr lang="en-US"/>
          </a:p>
        </p:txBody>
      </p:sp>
    </p:spTree>
    <p:extLst>
      <p:ext uri="{BB962C8B-B14F-4D97-AF65-F5344CB8AC3E}">
        <p14:creationId xmlns:p14="http://schemas.microsoft.com/office/powerpoint/2010/main" val="254508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this AFTER you have harvested ideas from the students for the blanks, and insert their words aloud as you read through the paragraph.</a:t>
            </a:r>
          </a:p>
        </p:txBody>
      </p:sp>
      <p:sp>
        <p:nvSpPr>
          <p:cNvPr id="4" name="Slide Number Placeholder 3"/>
          <p:cNvSpPr>
            <a:spLocks noGrp="1"/>
          </p:cNvSpPr>
          <p:nvPr>
            <p:ph type="sldNum" sz="quarter" idx="5"/>
          </p:nvPr>
        </p:nvSpPr>
        <p:spPr/>
        <p:txBody>
          <a:bodyPr/>
          <a:lstStyle/>
          <a:p>
            <a:fld id="{8D54EACF-A53F-504E-80A3-64AA8A53B45F}" type="slidenum">
              <a:rPr lang="en-US" smtClean="0"/>
              <a:t>3</a:t>
            </a:fld>
            <a:endParaRPr lang="en-US"/>
          </a:p>
        </p:txBody>
      </p:sp>
    </p:spTree>
    <p:extLst>
      <p:ext uri="{BB962C8B-B14F-4D97-AF65-F5344CB8AC3E}">
        <p14:creationId xmlns:p14="http://schemas.microsoft.com/office/powerpoint/2010/main" val="3102897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hands out two papers to each table for them to read over and make sense of the assignment. The papers explain learners have the choice of either creating their own plant or animal and name the features of the plant or animal.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21</a:t>
            </a:fld>
            <a:endParaRPr lang="en-US"/>
          </a:p>
        </p:txBody>
      </p:sp>
    </p:spTree>
    <p:extLst>
      <p:ext uri="{BB962C8B-B14F-4D97-AF65-F5344CB8AC3E}">
        <p14:creationId xmlns:p14="http://schemas.microsoft.com/office/powerpoint/2010/main" val="3210374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learners discuss the assignment for a few minutes and then come together as a whole group to ask questions to clarify the assignment. Firdous then tells them they can pretend that,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22</a:t>
            </a:fld>
            <a:endParaRPr lang="en-US"/>
          </a:p>
        </p:txBody>
      </p:sp>
    </p:spTree>
    <p:extLst>
      <p:ext uri="{BB962C8B-B14F-4D97-AF65-F5344CB8AC3E}">
        <p14:creationId xmlns:p14="http://schemas.microsoft.com/office/powerpoint/2010/main" val="346959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are the scientist; it’s your discovery, You can draw or write the facts first. It’s okay to think of real-life plants and animals to get inspiration. It’s okay to look at one another’s work because this enables you to share ideas and to give each other feedback. However, make the creation your own.”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23</a:t>
            </a:fld>
            <a:endParaRPr lang="en-US"/>
          </a:p>
        </p:txBody>
      </p:sp>
    </p:spTree>
    <p:extLst>
      <p:ext uri="{BB962C8B-B14F-4D97-AF65-F5344CB8AC3E}">
        <p14:creationId xmlns:p14="http://schemas.microsoft.com/office/powerpoint/2010/main" val="67049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Learners get to work. Some girls create purple flowers that live in the desert. Boys imagine animals that combine the features of lizards and dragons, and lions that fly.</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24</a:t>
            </a:fld>
            <a:endParaRPr lang="en-US"/>
          </a:p>
        </p:txBody>
      </p:sp>
    </p:spTree>
    <p:extLst>
      <p:ext uri="{BB962C8B-B14F-4D97-AF65-F5344CB8AC3E}">
        <p14:creationId xmlns:p14="http://schemas.microsoft.com/office/powerpoint/2010/main" val="48570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has a question: ‘Ma’am may I please use the globe? I want to see where my animal will be from.’ Firdous agrees and </a:t>
            </a:r>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fetches the globe from the book shelf.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25</a:t>
            </a:fld>
            <a:endParaRPr lang="en-US"/>
          </a:p>
        </p:txBody>
      </p:sp>
    </p:spTree>
    <p:extLst>
      <p:ext uri="{BB962C8B-B14F-4D97-AF65-F5344CB8AC3E}">
        <p14:creationId xmlns:p14="http://schemas.microsoft.com/office/powerpoint/2010/main" val="2841239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takes the globe to her table studies it.  She spins it around slowly, looking at it intently. </a:t>
            </a:r>
          </a:p>
          <a:p>
            <a:r>
              <a:rPr lang="en-US" sz="1200" kern="1200" dirty="0">
                <a:solidFill>
                  <a:schemeClr val="tx1"/>
                </a:solidFill>
                <a:effectLst/>
                <a:latin typeface="+mn-lt"/>
                <a:ea typeface="+mn-ea"/>
                <a:cs typeface="+mn-cs"/>
              </a:rPr>
              <a:t>After five minutes starts writing. Asked what she is thinking she answers: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26</a:t>
            </a:fld>
            <a:endParaRPr lang="en-US"/>
          </a:p>
        </p:txBody>
      </p:sp>
    </p:spTree>
    <p:extLst>
      <p:ext uri="{BB962C8B-B14F-4D97-AF65-F5344CB8AC3E}">
        <p14:creationId xmlns:p14="http://schemas.microsoft.com/office/powerpoint/2010/main" val="4094657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don’t want it to come from South Africa. It’s always the same place. I want to go somewhere like maybe somewhere where nobody has ever been to…I just want to find something that is really exciting… It will stand out. It will be a little different. It will have that little touch.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27</a:t>
            </a:fld>
            <a:endParaRPr lang="en-US"/>
          </a:p>
        </p:txBody>
      </p:sp>
    </p:spTree>
    <p:extLst>
      <p:ext uri="{BB962C8B-B14F-4D97-AF65-F5344CB8AC3E}">
        <p14:creationId xmlns:p14="http://schemas.microsoft.com/office/powerpoint/2010/main" val="2819949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Abdullah asks if </a:t>
            </a:r>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will share the globe with him so he can find a home for his animal. She gladly hands it over.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writes more and explains about where her animal lives: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28</a:t>
            </a:fld>
            <a:endParaRPr lang="en-US"/>
          </a:p>
        </p:txBody>
      </p:sp>
    </p:spTree>
    <p:extLst>
      <p:ext uri="{BB962C8B-B14F-4D97-AF65-F5344CB8AC3E}">
        <p14:creationId xmlns:p14="http://schemas.microsoft.com/office/powerpoint/2010/main" val="2803336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this slide</a:t>
            </a:r>
          </a:p>
        </p:txBody>
      </p:sp>
      <p:sp>
        <p:nvSpPr>
          <p:cNvPr id="4" name="Slide Number Placeholder 3"/>
          <p:cNvSpPr>
            <a:spLocks noGrp="1"/>
          </p:cNvSpPr>
          <p:nvPr>
            <p:ph type="sldNum" sz="quarter" idx="5"/>
          </p:nvPr>
        </p:nvSpPr>
        <p:spPr/>
        <p:txBody>
          <a:bodyPr/>
          <a:lstStyle/>
          <a:p>
            <a:fld id="{8D54EACF-A53F-504E-80A3-64AA8A53B45F}" type="slidenum">
              <a:rPr lang="en-US" smtClean="0"/>
              <a:t>29</a:t>
            </a:fld>
            <a:endParaRPr lang="en-US"/>
          </a:p>
        </p:txBody>
      </p:sp>
    </p:spTree>
    <p:extLst>
      <p:ext uri="{BB962C8B-B14F-4D97-AF65-F5344CB8AC3E}">
        <p14:creationId xmlns:p14="http://schemas.microsoft.com/office/powerpoint/2010/main" val="872450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spends 20 minutes working on her creature. The next day there is a 45 minute writing workshop period where she builds on the previous day’s work. She writes, shares what she has written with Abdullah for feedback, and writes some more. In the end, she has created a Tic Toc. This is what a Tic Toc looks like </a:t>
            </a:r>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30</a:t>
            </a:fld>
            <a:endParaRPr lang="en-US"/>
          </a:p>
        </p:txBody>
      </p:sp>
    </p:spTree>
    <p:extLst>
      <p:ext uri="{BB962C8B-B14F-4D97-AF65-F5344CB8AC3E}">
        <p14:creationId xmlns:p14="http://schemas.microsoft.com/office/powerpoint/2010/main" val="33716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show this – the “real” text.  And appreciate the laughs from the silly version the students put together.  </a:t>
            </a:r>
          </a:p>
          <a:p>
            <a:r>
              <a:rPr lang="en-US" dirty="0"/>
              <a:t>Then use this to spark a discussion of what </a:t>
            </a:r>
            <a:r>
              <a:rPr lang="en-US"/>
              <a:t>the students have learned so far</a:t>
            </a:r>
          </a:p>
        </p:txBody>
      </p:sp>
      <p:sp>
        <p:nvSpPr>
          <p:cNvPr id="4" name="Slide Number Placeholder 3"/>
          <p:cNvSpPr>
            <a:spLocks noGrp="1"/>
          </p:cNvSpPr>
          <p:nvPr>
            <p:ph type="sldNum" sz="quarter" idx="5"/>
          </p:nvPr>
        </p:nvSpPr>
        <p:spPr/>
        <p:txBody>
          <a:bodyPr/>
          <a:lstStyle/>
          <a:p>
            <a:fld id="{8D54EACF-A53F-504E-80A3-64AA8A53B45F}" type="slidenum">
              <a:rPr lang="en-US" smtClean="0"/>
              <a:t>4</a:t>
            </a:fld>
            <a:endParaRPr lang="en-US"/>
          </a:p>
        </p:txBody>
      </p:sp>
    </p:spTree>
    <p:extLst>
      <p:ext uri="{BB962C8B-B14F-4D97-AF65-F5344CB8AC3E}">
        <p14:creationId xmlns:p14="http://schemas.microsoft.com/office/powerpoint/2010/main" val="2161991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this is T’s description about her animal: </a:t>
            </a:r>
          </a:p>
          <a:p>
            <a:r>
              <a:rPr lang="en-US" dirty="0"/>
              <a:t>(read on slide)</a:t>
            </a:r>
          </a:p>
        </p:txBody>
      </p:sp>
      <p:sp>
        <p:nvSpPr>
          <p:cNvPr id="4" name="Slide Number Placeholder 3"/>
          <p:cNvSpPr>
            <a:spLocks noGrp="1"/>
          </p:cNvSpPr>
          <p:nvPr>
            <p:ph type="sldNum" sz="quarter" idx="5"/>
          </p:nvPr>
        </p:nvSpPr>
        <p:spPr/>
        <p:txBody>
          <a:bodyPr/>
          <a:lstStyle/>
          <a:p>
            <a:fld id="{8D54EACF-A53F-504E-80A3-64AA8A53B45F}" type="slidenum">
              <a:rPr lang="en-US" smtClean="0"/>
              <a:t>31</a:t>
            </a:fld>
            <a:endParaRPr lang="en-US"/>
          </a:p>
        </p:txBody>
      </p:sp>
    </p:spTree>
    <p:extLst>
      <p:ext uri="{BB962C8B-B14F-4D97-AF65-F5344CB8AC3E}">
        <p14:creationId xmlns:p14="http://schemas.microsoft.com/office/powerpoint/2010/main" val="3683130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did </a:t>
            </a:r>
            <a:r>
              <a:rPr lang="en-US" sz="1200" kern="1200" dirty="0" err="1">
                <a:solidFill>
                  <a:schemeClr val="tx1"/>
                </a:solidFill>
                <a:effectLst/>
                <a:latin typeface="+mn-lt"/>
                <a:ea typeface="+mn-ea"/>
                <a:cs typeface="+mn-cs"/>
              </a:rPr>
              <a:t>Tadiswa</a:t>
            </a:r>
            <a:r>
              <a:rPr lang="en-US" sz="1200" kern="1200" dirty="0">
                <a:solidFill>
                  <a:schemeClr val="tx1"/>
                </a:solidFill>
                <a:effectLst/>
                <a:latin typeface="+mn-lt"/>
                <a:ea typeface="+mn-ea"/>
                <a:cs typeface="+mn-cs"/>
              </a:rPr>
              <a:t> feel about this lesson? She explains: </a:t>
            </a: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32</a:t>
            </a:fld>
            <a:endParaRPr lang="en-US"/>
          </a:p>
        </p:txBody>
      </p:sp>
    </p:spTree>
    <p:extLst>
      <p:ext uri="{BB962C8B-B14F-4D97-AF65-F5344CB8AC3E}">
        <p14:creationId xmlns:p14="http://schemas.microsoft.com/office/powerpoint/2010/main" val="2801964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slide</a:t>
            </a:r>
          </a:p>
        </p:txBody>
      </p:sp>
      <p:sp>
        <p:nvSpPr>
          <p:cNvPr id="4" name="Slide Number Placeholder 3"/>
          <p:cNvSpPr>
            <a:spLocks noGrp="1"/>
          </p:cNvSpPr>
          <p:nvPr>
            <p:ph type="sldNum" sz="quarter" idx="5"/>
          </p:nvPr>
        </p:nvSpPr>
        <p:spPr/>
        <p:txBody>
          <a:bodyPr/>
          <a:lstStyle/>
          <a:p>
            <a:fld id="{8D54EACF-A53F-504E-80A3-64AA8A53B45F}" type="slidenum">
              <a:rPr lang="en-US" smtClean="0"/>
              <a:t>33</a:t>
            </a:fld>
            <a:endParaRPr lang="en-US"/>
          </a:p>
        </p:txBody>
      </p:sp>
    </p:spTree>
    <p:extLst>
      <p:ext uri="{BB962C8B-B14F-4D97-AF65-F5344CB8AC3E}">
        <p14:creationId xmlns:p14="http://schemas.microsoft.com/office/powerpoint/2010/main" val="2024870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 to discuss as a class or in small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22E2-727E-944C-B8C0-A84EFA1877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325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google slides linked in the Instructor Guide for this activity or create paper copies students can work with in the classroom.</a:t>
            </a:r>
          </a:p>
        </p:txBody>
      </p:sp>
      <p:sp>
        <p:nvSpPr>
          <p:cNvPr id="4" name="Slide Number Placeholder 3"/>
          <p:cNvSpPr>
            <a:spLocks noGrp="1"/>
          </p:cNvSpPr>
          <p:nvPr>
            <p:ph type="sldNum" sz="quarter" idx="5"/>
          </p:nvPr>
        </p:nvSpPr>
        <p:spPr/>
        <p:txBody>
          <a:bodyPr/>
          <a:lstStyle/>
          <a:p>
            <a:fld id="{8D54EACF-A53F-504E-80A3-64AA8A53B45F}" type="slidenum">
              <a:rPr lang="en-US" smtClean="0"/>
              <a:t>37</a:t>
            </a:fld>
            <a:endParaRPr lang="en-US"/>
          </a:p>
        </p:txBody>
      </p:sp>
    </p:spTree>
    <p:extLst>
      <p:ext uri="{BB962C8B-B14F-4D97-AF65-F5344CB8AC3E}">
        <p14:creationId xmlns:p14="http://schemas.microsoft.com/office/powerpoint/2010/main" val="27568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access the Google slides for this activity, here’s an example of what they are like.  Each slide has a different context and learning goal, tailored to the learners in your class (learning goals appropriate to your context, age of learners and content areas relevant)</a:t>
            </a:r>
          </a:p>
        </p:txBody>
      </p:sp>
      <p:sp>
        <p:nvSpPr>
          <p:cNvPr id="4" name="Slide Number Placeholder 3"/>
          <p:cNvSpPr>
            <a:spLocks noGrp="1"/>
          </p:cNvSpPr>
          <p:nvPr>
            <p:ph type="sldNum" sz="quarter" idx="5"/>
          </p:nvPr>
        </p:nvSpPr>
        <p:spPr/>
        <p:txBody>
          <a:bodyPr/>
          <a:lstStyle/>
          <a:p>
            <a:fld id="{8D54EACF-A53F-504E-80A3-64AA8A53B45F}" type="slidenum">
              <a:rPr lang="en-US" smtClean="0"/>
              <a:t>38</a:t>
            </a:fld>
            <a:endParaRPr lang="en-US"/>
          </a:p>
        </p:txBody>
      </p:sp>
    </p:spTree>
    <p:extLst>
      <p:ext uri="{BB962C8B-B14F-4D97-AF65-F5344CB8AC3E}">
        <p14:creationId xmlns:p14="http://schemas.microsoft.com/office/powerpoint/2010/main" val="979216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protocol to use for sharing documentation in the inquiry groups.  Will use this for the rest of the semester</a:t>
            </a:r>
          </a:p>
        </p:txBody>
      </p:sp>
      <p:sp>
        <p:nvSpPr>
          <p:cNvPr id="4" name="Slide Number Placeholder 3"/>
          <p:cNvSpPr>
            <a:spLocks noGrp="1"/>
          </p:cNvSpPr>
          <p:nvPr>
            <p:ph type="sldNum" sz="quarter" idx="5"/>
          </p:nvPr>
        </p:nvSpPr>
        <p:spPr/>
        <p:txBody>
          <a:bodyPr/>
          <a:lstStyle/>
          <a:p>
            <a:fld id="{87E3148A-DA28-D349-8E6E-C83D39F0F54C}" type="slidenum">
              <a:rPr lang="en-US" smtClean="0"/>
              <a:t>39</a:t>
            </a:fld>
            <a:endParaRPr lang="en-US"/>
          </a:p>
        </p:txBody>
      </p:sp>
    </p:spTree>
    <p:extLst>
      <p:ext uri="{BB962C8B-B14F-4D97-AF65-F5344CB8AC3E}">
        <p14:creationId xmlns:p14="http://schemas.microsoft.com/office/powerpoint/2010/main" val="1848066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it mean to empower learners to lead their own learning?</a:t>
            </a:r>
          </a:p>
          <a:p>
            <a:r>
              <a:rPr lang="en-US" dirty="0"/>
              <a:t>Taking playful learning seriously means tipping the balance of responsibility for learning toward learners. You might look for opportunities to turn important aspects of learning over to students, so they can have some choice in what they're learning, how they're learning, whom they're learning with, even where and when they're learning. Following students' lead requires a bit of flexibility, and a willingness to modify teaching plans. It also involves making sure that the learning that is happening is meaningful to the students. </a:t>
            </a:r>
            <a:endParaRPr lang="en-US" dirty="0">
              <a:cs typeface="Calibri"/>
            </a:endParaRPr>
          </a:p>
          <a:p>
            <a:r>
              <a:rPr lang="en-US" dirty="0"/>
              <a:t> </a:t>
            </a:r>
            <a:endParaRPr lang="en-US" dirty="0">
              <a:cs typeface="Calibri"/>
            </a:endParaRPr>
          </a:p>
          <a:p>
            <a:r>
              <a:rPr lang="en-US" dirty="0"/>
              <a:t>CLICK</a:t>
            </a:r>
            <a:endParaRPr lang="en-US" dirty="0">
              <a:cs typeface="Calibri"/>
            </a:endParaRPr>
          </a:p>
          <a:p>
            <a:pPr marL="285750" indent="-285750">
              <a:buFont typeface="Arial"/>
              <a:buChar char="•"/>
            </a:pPr>
            <a:r>
              <a:rPr lang="en-US" dirty="0"/>
              <a:t>get to know your learners – what are their questions? What are their curiosities? What do they like to do at home? Get to know your learners so you can make learning meaningful to them and so you can design experiences around their interests, skills, and questions</a:t>
            </a:r>
            <a:endParaRPr lang="en-US" dirty="0">
              <a:cs typeface="Calibri"/>
            </a:endParaRPr>
          </a:p>
          <a:p>
            <a:r>
              <a:rPr lang="en-US" dirty="0"/>
              <a:t> </a:t>
            </a:r>
            <a:endParaRPr lang="en-US" dirty="0">
              <a:cs typeface="Calibri"/>
            </a:endParaRPr>
          </a:p>
          <a:p>
            <a:r>
              <a:rPr lang="en-US" dirty="0"/>
              <a:t>CLICK</a:t>
            </a:r>
            <a:endParaRPr lang="en-US" dirty="0">
              <a:cs typeface="Calibri"/>
            </a:endParaRPr>
          </a:p>
          <a:p>
            <a:r>
              <a:rPr lang="en-US" dirty="0"/>
              <a:t>2.     co-construct rules – where are there opportunities for learners to have input into classroom norms and rules? Where can they shape expectations? </a:t>
            </a:r>
            <a:endParaRPr lang="en-US" dirty="0">
              <a:cs typeface="Calibri"/>
            </a:endParaRPr>
          </a:p>
          <a:p>
            <a:r>
              <a:rPr lang="en-US" dirty="0"/>
              <a:t> </a:t>
            </a:r>
            <a:endParaRPr lang="en-US" dirty="0">
              <a:cs typeface="Calibri"/>
            </a:endParaRPr>
          </a:p>
          <a:p>
            <a:r>
              <a:rPr lang="en-US" dirty="0"/>
              <a:t>CLICK</a:t>
            </a:r>
            <a:endParaRPr lang="en-US" dirty="0">
              <a:cs typeface="Calibri"/>
            </a:endParaRPr>
          </a:p>
          <a:p>
            <a:r>
              <a:rPr lang="en-US" dirty="0"/>
              <a:t>3.     say yes to students' spontaneous ideas. Of course you need to balance the learning objectives and facilitate play with a purpose, but often students drive learning in ways that moves thinking forward...follow their lead, try saying yes and honoring their ideas</a:t>
            </a:r>
            <a:endParaRPr lang="en-US" dirty="0">
              <a:cs typeface="Calibri"/>
            </a:endParaRPr>
          </a:p>
          <a:p>
            <a:r>
              <a:rPr lang="en-US" dirty="0"/>
              <a:t> </a:t>
            </a:r>
            <a:endParaRPr lang="en-US" dirty="0">
              <a:cs typeface="Calibri"/>
            </a:endParaRPr>
          </a:p>
          <a:p>
            <a:r>
              <a:rPr lang="en-US" dirty="0"/>
              <a:t>CLICK</a:t>
            </a:r>
            <a:endParaRPr lang="en-US" dirty="0">
              <a:cs typeface="Calibri"/>
            </a:endParaRPr>
          </a:p>
          <a:p>
            <a:r>
              <a:rPr lang="en-US" dirty="0"/>
              <a:t>4.     reflect on learning with learners...this does a few things to empower learners to lead their learning: </a:t>
            </a:r>
            <a:endParaRPr lang="en-US" dirty="0">
              <a:cs typeface="Calibri"/>
            </a:endParaRPr>
          </a:p>
          <a:p>
            <a:r>
              <a:rPr lang="en-US" dirty="0"/>
              <a:t>•       makes visible the learning that has taken place</a:t>
            </a:r>
            <a:endParaRPr lang="en-US" dirty="0">
              <a:cs typeface="Calibri"/>
            </a:endParaRPr>
          </a:p>
          <a:p>
            <a:r>
              <a:rPr lang="en-US" dirty="0"/>
              <a:t>•       strengthens learners’ understanding of how to learn </a:t>
            </a:r>
            <a:endParaRPr lang="en-US" dirty="0">
              <a:cs typeface="Calibri"/>
            </a:endParaRPr>
          </a:p>
          <a:p>
            <a:r>
              <a:rPr lang="en-US" dirty="0"/>
              <a:t>•       leads to deeper exploration of ideas and content</a:t>
            </a:r>
            <a:endParaRPr lang="en-US" dirty="0">
              <a:cs typeface="Calibri"/>
            </a:endParaRPr>
          </a:p>
          <a:p>
            <a:r>
              <a:rPr lang="en-US" dirty="0"/>
              <a:t>•       When learners better understand how they are learning, they become equipped to co-construct or lead the learning process.</a:t>
            </a:r>
            <a:endParaRPr lang="en-US" dirty="0">
              <a:cs typeface="Calibri"/>
            </a:endParaRPr>
          </a:p>
          <a:p>
            <a:r>
              <a:rPr lang="en-US" dirty="0"/>
              <a:t> </a:t>
            </a:r>
            <a:endParaRPr lang="en-US" dirty="0">
              <a:cs typeface="Calibri"/>
            </a:endParaRPr>
          </a:p>
          <a:p>
            <a:r>
              <a:rPr lang="en-US" dirty="0"/>
              <a:t>And finally:</a:t>
            </a:r>
            <a:endParaRPr lang="en-US" dirty="0">
              <a:cs typeface="Calibri"/>
            </a:endParaRPr>
          </a:p>
          <a:p>
            <a:r>
              <a:rPr lang="en-US" dirty="0"/>
              <a:t> </a:t>
            </a:r>
            <a:endParaRPr lang="en-US" dirty="0">
              <a:cs typeface="Calibri"/>
            </a:endParaRPr>
          </a:p>
          <a:p>
            <a:r>
              <a:rPr lang="en-US" dirty="0"/>
              <a:t>CLICK</a:t>
            </a:r>
            <a:endParaRPr lang="en-US" dirty="0">
              <a:cs typeface="Calibri"/>
            </a:endParaRPr>
          </a:p>
          <a:p>
            <a:r>
              <a:rPr lang="en-US" dirty="0"/>
              <a:t>5. involve learners in decision-making about</a:t>
            </a:r>
            <a:endParaRPr lang="en-US" dirty="0">
              <a:cs typeface="Calibri"/>
            </a:endParaRPr>
          </a:p>
          <a:p>
            <a:r>
              <a:rPr lang="en-US" dirty="0"/>
              <a:t>•       the content</a:t>
            </a:r>
            <a:endParaRPr lang="en-US" dirty="0">
              <a:cs typeface="Calibri"/>
            </a:endParaRPr>
          </a:p>
          <a:p>
            <a:r>
              <a:rPr lang="en-US" dirty="0"/>
              <a:t>•       the learning process</a:t>
            </a:r>
            <a:endParaRPr lang="en-US" dirty="0">
              <a:cs typeface="Calibri"/>
            </a:endParaRPr>
          </a:p>
          <a:p>
            <a:r>
              <a:rPr lang="en-US" dirty="0"/>
              <a:t>•       the product of learning</a:t>
            </a:r>
            <a:endParaRPr lang="en-US" dirty="0">
              <a:cs typeface="Calibri"/>
            </a:endParaRPr>
          </a:p>
          <a:p>
            <a:r>
              <a:rPr lang="en-US" dirty="0"/>
              <a:t>•       the set-up of the classroom space</a:t>
            </a:r>
            <a:endParaRPr lang="en-US" dirty="0">
              <a:cs typeface="Calibri"/>
            </a:endParaRPr>
          </a:p>
          <a:p>
            <a:r>
              <a:rPr lang="en-US" dirty="0"/>
              <a:t>•       where to sit</a:t>
            </a:r>
            <a:endParaRPr lang="en-US" dirty="0">
              <a:cs typeface="Calibri"/>
            </a:endParaRPr>
          </a:p>
          <a:p>
            <a:r>
              <a:rPr lang="en-US" dirty="0"/>
              <a:t>•       with whom to partner</a:t>
            </a:r>
            <a:endParaRPr lang="en-US" dirty="0">
              <a:cs typeface="Calibri"/>
            </a:endParaRPr>
          </a:p>
          <a:p>
            <a:r>
              <a:rPr lang="en-US" dirty="0"/>
              <a:t>•       how to greet each other</a:t>
            </a:r>
            <a:endParaRPr lang="en-US" dirty="0">
              <a:cs typeface="Calibri"/>
            </a:endParaRPr>
          </a:p>
          <a:p>
            <a:r>
              <a:rPr lang="en-US" dirty="0"/>
              <a:t> </a:t>
            </a:r>
            <a:endParaRPr lang="en-US" dirty="0">
              <a:cs typeface="Calibri"/>
            </a:endParaRPr>
          </a:p>
          <a:p>
            <a:r>
              <a:rPr lang="en-US" dirty="0"/>
              <a:t>So that’s an overview of what this practice means</a:t>
            </a:r>
            <a:endParaRPr lang="en-US" dirty="0">
              <a:cs typeface="Calibri"/>
            </a:endParaRPr>
          </a:p>
        </p:txBody>
      </p:sp>
      <p:sp>
        <p:nvSpPr>
          <p:cNvPr id="4" name="Slide Number Placeholder 3"/>
          <p:cNvSpPr>
            <a:spLocks noGrp="1"/>
          </p:cNvSpPr>
          <p:nvPr>
            <p:ph type="sldNum" sz="quarter" idx="5"/>
          </p:nvPr>
        </p:nvSpPr>
        <p:spPr/>
        <p:txBody>
          <a:bodyPr/>
          <a:lstStyle/>
          <a:p>
            <a:fld id="{CBB5AFF9-252A-F442-9481-D7AA30352B36}" type="slidenum">
              <a:rPr lang="en-GQ" smtClean="0"/>
              <a:t>41</a:t>
            </a:fld>
            <a:endParaRPr lang="en-GQ"/>
          </a:p>
        </p:txBody>
      </p:sp>
    </p:spTree>
    <p:extLst>
      <p:ext uri="{BB962C8B-B14F-4D97-AF65-F5344CB8AC3E}">
        <p14:creationId xmlns:p14="http://schemas.microsoft.com/office/powerpoint/2010/main" val="1302942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Engaging the imagination brings learners into the </a:t>
            </a:r>
            <a:r>
              <a:rPr lang="en-US" i="1" dirty="0"/>
              <a:t>what if</a:t>
            </a:r>
            <a:r>
              <a:rPr lang="en-US" dirty="0"/>
              <a:t> space of learning. This is a place where students explore, where they create, where they invent and generate new ideas, put divergent ideas together, and where they explore and take different perspectives. Moving between different ways and different modalities of </a:t>
            </a:r>
            <a:r>
              <a:rPr lang="en-US" dirty="0" err="1"/>
              <a:t>exporing</a:t>
            </a:r>
            <a:r>
              <a:rPr lang="en-US" dirty="0"/>
              <a:t> content and materials and ideas can deepen learning and make learning engaging, playful, interesting, and </a:t>
            </a:r>
            <a:r>
              <a:rPr lang="en-US" dirty="0" err="1"/>
              <a:t>challening</a:t>
            </a:r>
            <a:r>
              <a:rPr lang="en-US" dirty="0"/>
              <a:t>. So what are some teaching moves that might support this kind of thinking? </a:t>
            </a:r>
            <a:endParaRPr lang="en-US" dirty="0">
              <a:cs typeface="Calibri"/>
            </a:endParaRPr>
          </a:p>
          <a:p>
            <a:endParaRPr lang="en-US" dirty="0"/>
          </a:p>
          <a:p>
            <a:r>
              <a:rPr lang="en-US" dirty="0">
                <a:cs typeface="Calibri"/>
              </a:rPr>
              <a:t>CLICK</a:t>
            </a:r>
            <a:endParaRPr lang="en-US" dirty="0"/>
          </a:p>
          <a:p>
            <a:pPr marL="171450" indent="-171450">
              <a:buFont typeface="Symbol"/>
              <a:buChar char="•"/>
            </a:pPr>
            <a:r>
              <a:rPr lang="en-US" b="1" dirty="0"/>
              <a:t>Share stories to engage and enhance learning</a:t>
            </a:r>
            <a:endParaRPr lang="en-US" dirty="0"/>
          </a:p>
          <a:p>
            <a:r>
              <a:rPr lang="en-US" dirty="0"/>
              <a:t>Telling stories and constructing narratives are a central way people connect to, explore, and understand ideas. Stories can be captivating and actively engaging. So a teaching move is to encourage learners -- regardless of age -- to listen to and tell stories as a way to explore content and share personal experiences. This is not just for early childhood. </a:t>
            </a:r>
            <a:endParaRPr lang="en-US" dirty="0">
              <a:cs typeface="Calibri" panose="020F0502020204030204"/>
            </a:endParaRPr>
          </a:p>
          <a:p>
            <a:endParaRPr lang="en-US" dirty="0">
              <a:cs typeface="Calibri" panose="020F0502020204030204"/>
            </a:endParaRPr>
          </a:p>
          <a:p>
            <a:r>
              <a:rPr lang="en-US" dirty="0">
                <a:cs typeface="Calibri" panose="020F0502020204030204"/>
              </a:rPr>
              <a:t>CLICK</a:t>
            </a:r>
          </a:p>
          <a:p>
            <a:pPr marL="171450" indent="-171450">
              <a:buFont typeface="Symbol"/>
              <a:buChar char="•"/>
            </a:pPr>
            <a:r>
              <a:rPr lang="en-US" b="1" dirty="0"/>
              <a:t>Be mindful about the kinds of questions you might ask  -- </a:t>
            </a:r>
            <a:endParaRPr lang="en-US" b="1" dirty="0">
              <a:cs typeface="Calibri"/>
            </a:endParaRPr>
          </a:p>
          <a:p>
            <a:r>
              <a:rPr lang="en-US" dirty="0"/>
              <a:t>Think about questions you might ask that invite imaginative and divergent thinking.  Questions with multiple answers (or maybe with no definitive answer at all) are invitations to play with ideas. For instance, rather than asking students to design a car, ask them to design a way they can get from home to school. Such questions open up opportunities for further learning, that don't set boundaries around ideas.</a:t>
            </a:r>
            <a:endParaRPr lang="en-US" dirty="0">
              <a:cs typeface="Calibri"/>
            </a:endParaRPr>
          </a:p>
          <a:p>
            <a:endParaRPr lang="en-US" dirty="0">
              <a:cs typeface="Calibri"/>
            </a:endParaRPr>
          </a:p>
          <a:p>
            <a:r>
              <a:rPr lang="en-US" dirty="0">
                <a:cs typeface="Calibri"/>
              </a:rPr>
              <a:t>CLICK</a:t>
            </a:r>
          </a:p>
          <a:p>
            <a:pPr marL="171450" indent="-171450">
              <a:buFont typeface="Symbol"/>
              <a:buChar char="•"/>
            </a:pPr>
            <a:r>
              <a:rPr lang="en-US" b="1" dirty="0"/>
              <a:t>Use role play and pretend scenarios</a:t>
            </a:r>
            <a:endParaRPr lang="en-US" dirty="0"/>
          </a:p>
          <a:p>
            <a:r>
              <a:rPr lang="en-US" dirty="0"/>
              <a:t>Pretend scenarios can engage learners – again of all ages - during an individual lesson and throughout units of inquiry. Role play allows learners to explore ideas and issues from different perspectives – thinking about stepping into other peoples shoes. You might ask students to demonstrate what they know through role play and pretend scenarios – and in fact this can put some students at ease and be a valuable assessment strategy. </a:t>
            </a:r>
            <a:endParaRPr lang="en-US" dirty="0">
              <a:cs typeface="Calibri"/>
            </a:endParaRPr>
          </a:p>
          <a:p>
            <a:endParaRPr lang="en-US" dirty="0"/>
          </a:p>
          <a:p>
            <a:r>
              <a:rPr lang="en-US" dirty="0">
                <a:cs typeface="Calibri"/>
              </a:rPr>
              <a:t>CLICK</a:t>
            </a:r>
          </a:p>
          <a:p>
            <a:pPr marL="171450" indent="-171450">
              <a:buFont typeface="Symbol"/>
              <a:buChar char="•"/>
            </a:pPr>
            <a:r>
              <a:rPr lang="en-US" b="1" dirty="0"/>
              <a:t>Provide materials and experiences that engage the senses and the body </a:t>
            </a:r>
            <a:endParaRPr lang="en-US" b="1" dirty="0">
              <a:cs typeface="Calibri"/>
            </a:endParaRPr>
          </a:p>
          <a:p>
            <a:r>
              <a:rPr lang="en-US" dirty="0"/>
              <a:t>This is about minds on and hands on thinking. Tinkering and maker-centered learning provide opportunities for exploring the properties of materials and the designed world, problem solving, and messing around with ideas. Think about what kinds of tools and materials you could offer that inspire inquiry, inventiveness, and creative thinking. It might be cardboard boxes, paints, rocks, and other found and natural materials; it might be material more catered to a physics lesson or exploration of electricity or water – materials that engage the senses and offer learners the opportunity to play with ideas. </a:t>
            </a:r>
            <a:endParaRPr lang="en-US" dirty="0">
              <a:cs typeface="Calibri"/>
            </a:endParaRPr>
          </a:p>
          <a:p>
            <a:endParaRPr lang="en-US" dirty="0">
              <a:cs typeface="Calibri"/>
            </a:endParaRPr>
          </a:p>
          <a:p>
            <a:r>
              <a:rPr lang="en-US" dirty="0">
                <a:cs typeface="Calibri"/>
              </a:rPr>
              <a:t>So that's the practice we'll be playing with today...I'm going to turn it over to Ben to share an illustration of what this can look like in action.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5AFF9-252A-F442-9481-D7AA30352B36}" type="slidenum">
              <a:rPr kumimoji="0" lang="en-GQ"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Q"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1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i="1" dirty="0">
                <a:ea typeface="等线"/>
                <a:cs typeface="Calibri"/>
              </a:rPr>
              <a:t>Overview of practice</a:t>
            </a:r>
            <a:r>
              <a:rPr lang="en-US" altLang="zh-CN" i="1" dirty="0">
                <a:ea typeface="等线"/>
                <a:cs typeface="Calibri"/>
              </a:rPr>
              <a:t>s – for each of these, briefly explain what the practice is about.</a:t>
            </a:r>
          </a:p>
          <a:p>
            <a:endParaRPr lang="en-US" altLang="zh-CN" dirty="0">
              <a:ea typeface="等线"/>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Taking playful learning seriously means tipping the balance of responsibility for learning toward learners. Look for opportunities to turn important aspects of learning over to students and support them in this process. Following students’ lead requires flexibility and a willingness to modify teaching plans. </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7704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Feelings of playful learning are often activated and sustained by being part of a group. Playful learning is enhanced when players exchange, build on, or disagree with each other’s ideas. Set up the conditions for collaborative learning so that students have opportunities to learn with and from each other.</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399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A playful classroom provides a safe space for learners to experiment with materials and ideas, as they take risks, try new things, and work through frustration. Nurturing a culture of exploration helps children develop creative thinking skills and provides opportunities for them to see risk-taking and learning from failure as important parts of the learning process.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1843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Engaging the imagination brings learners into the </a:t>
            </a:r>
            <a:r>
              <a:rPr lang="en-US" sz="1200" i="1" kern="1200" dirty="0">
                <a:solidFill>
                  <a:schemeClr val="tx1"/>
                </a:solidFill>
                <a:effectLst/>
                <a:latin typeface="+mn-lt"/>
                <a:ea typeface="+mn-ea"/>
                <a:cs typeface="+mn-cs"/>
              </a:rPr>
              <a:t>what if</a:t>
            </a:r>
            <a:r>
              <a:rPr lang="en-US" sz="1200" kern="1200" dirty="0">
                <a:solidFill>
                  <a:schemeClr val="tx1"/>
                </a:solidFill>
                <a:effectLst/>
                <a:latin typeface="+mn-lt"/>
                <a:ea typeface="+mn-ea"/>
                <a:cs typeface="+mn-cs"/>
              </a:rPr>
              <a:t> space of learning, where students explore, create, invent, generate new ideas, and take different perspectives.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Learning can deepen when students move between different ways of expressing themselves.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0515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Learning through play can involve a range of emotions, including feelings of enjoyment, satisfaction, and ownership, as well as frustration and even anger. It is important to welcome and value all of these emotions when designing and facilitating learning experiences. Because what is playful for one learner isn’t necessarily playful for all learners, strive to provide more than one way for students to learn playfully.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30E-CA73-4BD4-84F4-A30657CAE3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1153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use a story from a school in South Africa to illustrate these practices in action. For this story I’d like to ask for a few volunteers to play the role of the teacher and her students. Let me read out the roles and as I do, please signal with a real or virtual hand raise if you’d be willing to read your part off the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slides. So for all you aspiring actors…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Tadiswa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Abdullah</a:t>
            </a:r>
          </a:p>
          <a:p>
            <a:r>
              <a:rPr lang="en-US" sz="1200" kern="1200" dirty="0" err="1">
                <a:solidFill>
                  <a:schemeClr val="tx1"/>
                </a:solidFill>
                <a:effectLst/>
                <a:latin typeface="+mn-lt"/>
                <a:ea typeface="+mn-ea"/>
                <a:cs typeface="+mn-cs"/>
              </a:rPr>
              <a:t>Mbali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Ntando</a:t>
            </a:r>
          </a:p>
          <a:p>
            <a:r>
              <a:rPr lang="en-US" sz="1200" kern="1200" dirty="0">
                <a:solidFill>
                  <a:schemeClr val="tx1"/>
                </a:solidFill>
                <a:effectLst/>
                <a:latin typeface="+mn-lt"/>
                <a:ea typeface="+mn-ea"/>
                <a:cs typeface="+mn-cs"/>
              </a:rPr>
              <a:t>Firdous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I’ll be the narrator</a:t>
            </a:r>
          </a:p>
          <a:p>
            <a:endParaRPr lang="en-US" dirty="0"/>
          </a:p>
          <a:p>
            <a:pPr lvl="0"/>
            <a:r>
              <a:rPr lang="en-US" sz="1200" b="1" kern="1200" dirty="0">
                <a:solidFill>
                  <a:schemeClr val="tx1"/>
                </a:solidFill>
                <a:effectLst/>
                <a:latin typeface="+mn-lt"/>
                <a:ea typeface="+mn-ea"/>
                <a:cs typeface="+mn-cs"/>
              </a:rPr>
              <a:t>“Does a Fact Have to be True”, and the Tic Toc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Context: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story takes place in a Grade 5 at classroom at Nova Pioneer </a:t>
            </a:r>
            <a:r>
              <a:rPr lang="en-US" sz="1200" kern="1200" dirty="0" err="1">
                <a:solidFill>
                  <a:schemeClr val="tx1"/>
                </a:solidFill>
                <a:effectLst/>
                <a:latin typeface="+mn-lt"/>
                <a:ea typeface="+mn-ea"/>
                <a:cs typeface="+mn-cs"/>
              </a:rPr>
              <a:t>Ormande</a:t>
            </a:r>
            <a:r>
              <a:rPr lang="en-US" sz="1200" kern="1200" dirty="0">
                <a:solidFill>
                  <a:schemeClr val="tx1"/>
                </a:solidFill>
                <a:effectLst/>
                <a:latin typeface="+mn-lt"/>
                <a:ea typeface="+mn-ea"/>
                <a:cs typeface="+mn-cs"/>
              </a:rPr>
              <a:t>, an independent school in Johannesburg. Most of the students at the school come from the surrounding historically Indian neighborhood and nearby Soweto, the township where Nelson Mandela and Desmond Tutu lived and today is home to a growing black middle class.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Firdous </a:t>
            </a:r>
            <a:r>
              <a:rPr lang="en-US" sz="1200" kern="1200" dirty="0" err="1">
                <a:solidFill>
                  <a:schemeClr val="tx1"/>
                </a:solidFill>
                <a:effectLst/>
                <a:latin typeface="+mn-lt"/>
                <a:ea typeface="+mn-ea"/>
                <a:cs typeface="+mn-cs"/>
              </a:rPr>
              <a:t>Ismil</a:t>
            </a:r>
            <a:r>
              <a:rPr lang="en-US" sz="1200" kern="1200" dirty="0">
                <a:solidFill>
                  <a:schemeClr val="tx1"/>
                </a:solidFill>
                <a:effectLst/>
                <a:latin typeface="+mn-lt"/>
                <a:ea typeface="+mn-ea"/>
                <a:cs typeface="+mn-cs"/>
              </a:rPr>
              <a:t> is the teacher. She has 31 learners whom she teaches </a:t>
            </a:r>
            <a:r>
              <a:rPr lang="en-US" sz="1200" kern="1200" dirty="0" err="1">
                <a:solidFill>
                  <a:schemeClr val="tx1"/>
                </a:solidFill>
                <a:effectLst/>
                <a:latin typeface="+mn-lt"/>
                <a:ea typeface="+mn-ea"/>
                <a:cs typeface="+mn-cs"/>
              </a:rPr>
              <a:t>maths</a:t>
            </a:r>
            <a:r>
              <a:rPr lang="en-US" sz="1200" kern="1200" dirty="0">
                <a:solidFill>
                  <a:schemeClr val="tx1"/>
                </a:solidFill>
                <a:effectLst/>
                <a:latin typeface="+mn-lt"/>
                <a:ea typeface="+mn-ea"/>
                <a:cs typeface="+mn-cs"/>
              </a:rPr>
              <a:t>, social studies and language arts.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54EACF-A53F-504E-80A3-64AA8A53B45F}" type="slidenum">
              <a:rPr lang="en-US" smtClean="0"/>
              <a:t>10</a:t>
            </a:fld>
            <a:endParaRPr lang="en-US"/>
          </a:p>
        </p:txBody>
      </p:sp>
    </p:spTree>
    <p:extLst>
      <p:ext uri="{BB962C8B-B14F-4D97-AF65-F5344CB8AC3E}">
        <p14:creationId xmlns:p14="http://schemas.microsoft.com/office/powerpoint/2010/main" val="300535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C78D7-6966-5946-98E7-4061DD17E3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96ACCB-AADD-6940-B5D2-45DB68E9B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F2B799-4687-B942-A9F7-44153EA7B1A2}"/>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41CC47F2-31F7-194D-93F0-4E6F134BC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AA5AF-F53C-1441-BEA1-0A91CDBD21C1}"/>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415368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DA84-454D-E045-BEA4-A71D93A508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C396E6-4595-D443-8405-48CDA852F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37600-4A59-8B4C-9FBA-BFD60EF5F860}"/>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FA8D047C-63A6-1041-9F3A-2B0C9B8FF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2D014-0938-6545-A5AD-28EA7555DD1A}"/>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342633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CF024-7E8F-2C4A-88B6-5CC5DF944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4C98DC-D01A-FB4D-8DE3-BD965D2DEB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F3FCB-7782-D445-B82E-1A8A97F76BA4}"/>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DAD952E2-74B8-4040-A9C4-90806B654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98053-0226-A74E-98B1-595A8D1DB6D0}"/>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210308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371C71-272C-A646-89CD-009815CB4D27}"/>
              </a:ext>
            </a:extLst>
          </p:cNvPr>
          <p:cNvSpPr/>
          <p:nvPr userDrawn="1"/>
        </p:nvSpPr>
        <p:spPr>
          <a:xfrm>
            <a:off x="0" y="0"/>
            <a:ext cx="12192000" cy="982133"/>
          </a:xfrm>
          <a:prstGeom prst="rect">
            <a:avLst/>
          </a:prstGeom>
          <a:solidFill>
            <a:srgbClr val="192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43597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7B09-D365-024A-8963-F142CA99C3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29DEE-2E31-C74C-9853-539707EAC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9AD88-941F-8242-8724-97279C5EFAA1}"/>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DA119B02-3F42-B949-A219-113F97CC4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E41FA-3D74-A24F-9D65-36F9B940A78A}"/>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650899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BC69-7C2F-934B-8531-7C6579D68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EE7A4-23C4-154A-82DE-F1B030346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822FF-4DF2-9F41-9E4A-0DA656B25014}"/>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7D8A0B86-B6B7-3644-9A4A-6C47F7B25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3D88F-CA01-9649-9776-E287B41F5A73}"/>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346799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8AF4-029F-2C4C-8761-E90E0DF07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32712-1711-F240-9B1B-AFE588EFCB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80310B-8C30-DD41-8838-A42E5BFF5A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8E82A-7FDB-2C45-910E-FC6D54F3AE1F}"/>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6" name="Footer Placeholder 5">
            <a:extLst>
              <a:ext uri="{FF2B5EF4-FFF2-40B4-BE49-F238E27FC236}">
                <a16:creationId xmlns:a16="http://schemas.microsoft.com/office/drawing/2014/main" id="{562BCB9D-52BE-D046-A137-BEA067106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C9C7C-6F8B-3840-A21D-F508C349E31B}"/>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365056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D8F3-E65B-6A4C-9AF8-63DDAB9265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9E5248-B8C3-4D4D-B4E8-D073262057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5B89A-39CC-FA46-B8C9-87A9824AA8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6DB736-9AE4-2B49-8220-E6D216194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9E2EA-B1C0-C54C-B07C-BC02DF1A1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5C5F5-D640-8A4E-81DF-E3DEED9D2792}"/>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8" name="Footer Placeholder 7">
            <a:extLst>
              <a:ext uri="{FF2B5EF4-FFF2-40B4-BE49-F238E27FC236}">
                <a16:creationId xmlns:a16="http://schemas.microsoft.com/office/drawing/2014/main" id="{594E2D20-F51B-FE49-87FD-DB03F53FB1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C103FE-A5DF-DB41-AED3-92C229D13D2F}"/>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336270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73A3-1D8C-DF43-B7A4-E5F10FDCFB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976F32-4ADE-5947-BB7E-DA24A7663C52}"/>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4" name="Footer Placeholder 3">
            <a:extLst>
              <a:ext uri="{FF2B5EF4-FFF2-40B4-BE49-F238E27FC236}">
                <a16:creationId xmlns:a16="http://schemas.microsoft.com/office/drawing/2014/main" id="{A4EECDAE-04B4-AF4A-AE83-BCC11B09E2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74843-390F-2342-80B3-D5C82DB6EA33}"/>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421799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F4F44-5FDF-CD45-BFFD-A92F4E505314}"/>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3" name="Footer Placeholder 2">
            <a:extLst>
              <a:ext uri="{FF2B5EF4-FFF2-40B4-BE49-F238E27FC236}">
                <a16:creationId xmlns:a16="http://schemas.microsoft.com/office/drawing/2014/main" id="{FD09CCCE-241C-B046-8D91-EB51109436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E4E6D-F355-004B-8B64-126BAA7D9737}"/>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384399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BE44-411F-844F-8BFA-7EF29EF63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6CA71-2CDF-2A40-86AA-77DD8A120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95F25-353C-BF44-A7B9-2DC9A0167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83C7F-DC0A-0148-8766-DD2FFA190A91}"/>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6" name="Footer Placeholder 5">
            <a:extLst>
              <a:ext uri="{FF2B5EF4-FFF2-40B4-BE49-F238E27FC236}">
                <a16:creationId xmlns:a16="http://schemas.microsoft.com/office/drawing/2014/main" id="{A7F73857-4EF6-624E-BC7E-387C00AE6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FC209-CCC7-BB47-A096-9975007BE0E8}"/>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279489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A395-2996-F147-8D7C-BBEAC7F13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4EBC0D-76EA-8844-A105-34661F1F6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CA304-03EB-5347-AE44-7B00169F1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31FEB-5547-B745-854D-66C068FDD636}"/>
              </a:ext>
            </a:extLst>
          </p:cNvPr>
          <p:cNvSpPr>
            <a:spLocks noGrp="1"/>
          </p:cNvSpPr>
          <p:nvPr>
            <p:ph type="dt" sz="half" idx="10"/>
          </p:nvPr>
        </p:nvSpPr>
        <p:spPr/>
        <p:txBody>
          <a:bodyPr/>
          <a:lstStyle/>
          <a:p>
            <a:fld id="{E4DE360D-537A-6F4A-9865-0E87FC3E0CCC}" type="datetimeFigureOut">
              <a:rPr lang="en-US" smtClean="0"/>
              <a:t>3/7/23</a:t>
            </a:fld>
            <a:endParaRPr lang="en-US"/>
          </a:p>
        </p:txBody>
      </p:sp>
      <p:sp>
        <p:nvSpPr>
          <p:cNvPr id="6" name="Footer Placeholder 5">
            <a:extLst>
              <a:ext uri="{FF2B5EF4-FFF2-40B4-BE49-F238E27FC236}">
                <a16:creationId xmlns:a16="http://schemas.microsoft.com/office/drawing/2014/main" id="{2D1667EC-0BCB-E946-A3D5-681884B6B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ABCF-4534-984D-8097-555A70BCBE53}"/>
              </a:ext>
            </a:extLst>
          </p:cNvPr>
          <p:cNvSpPr>
            <a:spLocks noGrp="1"/>
          </p:cNvSpPr>
          <p:nvPr>
            <p:ph type="sldNum" sz="quarter" idx="12"/>
          </p:nvPr>
        </p:nvSpPr>
        <p:spPr/>
        <p:txBody>
          <a:bodyPr/>
          <a:lstStyle/>
          <a:p>
            <a:fld id="{7F70185A-856F-8E45-A445-DC38CB6A7006}" type="slidenum">
              <a:rPr lang="en-US" smtClean="0"/>
              <a:t>‹#›</a:t>
            </a:fld>
            <a:endParaRPr lang="en-US"/>
          </a:p>
        </p:txBody>
      </p:sp>
    </p:spTree>
    <p:extLst>
      <p:ext uri="{BB962C8B-B14F-4D97-AF65-F5344CB8AC3E}">
        <p14:creationId xmlns:p14="http://schemas.microsoft.com/office/powerpoint/2010/main" val="216196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2E399-D2B6-E74A-9E74-EE372E682C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5FC0D-EF45-3B49-8E01-9C4AFA7AD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2DA1A-EF1C-DF46-9903-B8B72231B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DE360D-537A-6F4A-9865-0E87FC3E0CCC}" type="datetimeFigureOut">
              <a:rPr lang="en-US" smtClean="0"/>
              <a:t>3/7/23</a:t>
            </a:fld>
            <a:endParaRPr lang="en-US"/>
          </a:p>
        </p:txBody>
      </p:sp>
      <p:sp>
        <p:nvSpPr>
          <p:cNvPr id="5" name="Footer Placeholder 4">
            <a:extLst>
              <a:ext uri="{FF2B5EF4-FFF2-40B4-BE49-F238E27FC236}">
                <a16:creationId xmlns:a16="http://schemas.microsoft.com/office/drawing/2014/main" id="{45A83005-0B8F-4645-A2D8-02C0CA1A1C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1A17AC-F5CA-AA4C-9741-9574468F8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0185A-856F-8E45-A445-DC38CB6A7006}" type="slidenum">
              <a:rPr lang="en-US" smtClean="0"/>
              <a:t>‹#›</a:t>
            </a:fld>
            <a:endParaRPr lang="en-US"/>
          </a:p>
        </p:txBody>
      </p:sp>
    </p:spTree>
    <p:extLst>
      <p:ext uri="{BB962C8B-B14F-4D97-AF65-F5344CB8AC3E}">
        <p14:creationId xmlns:p14="http://schemas.microsoft.com/office/powerpoint/2010/main" val="1397644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B63F-370E-4C48-8AA2-686ECED71686}"/>
              </a:ext>
            </a:extLst>
          </p:cNvPr>
          <p:cNvSpPr>
            <a:spLocks noGrp="1"/>
          </p:cNvSpPr>
          <p:nvPr>
            <p:ph type="ctrTitle"/>
          </p:nvPr>
        </p:nvSpPr>
        <p:spPr/>
        <p:txBody>
          <a:bodyPr/>
          <a:lstStyle/>
          <a:p>
            <a:r>
              <a:rPr lang="en-US" dirty="0"/>
              <a:t>Practices that Promote a Pedagogy of Play</a:t>
            </a:r>
          </a:p>
        </p:txBody>
      </p:sp>
      <p:pic>
        <p:nvPicPr>
          <p:cNvPr id="4" name="Picture 3">
            <a:extLst>
              <a:ext uri="{FF2B5EF4-FFF2-40B4-BE49-F238E27FC236}">
                <a16:creationId xmlns:a16="http://schemas.microsoft.com/office/drawing/2014/main" id="{E48EECAD-FD26-BE4C-87AC-D42A9BF0ECD9}"/>
              </a:ext>
            </a:extLst>
          </p:cNvPr>
          <p:cNvPicPr>
            <a:picLocks noChangeAspect="1"/>
          </p:cNvPicPr>
          <p:nvPr/>
        </p:nvPicPr>
        <p:blipFill rotWithShape="1">
          <a:blip r:embed="rId3"/>
          <a:srcRect r="62036"/>
          <a:stretch/>
        </p:blipFill>
        <p:spPr>
          <a:xfrm>
            <a:off x="4549007" y="3649499"/>
            <a:ext cx="2668153" cy="2635554"/>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TextBox 1">
            <a:extLst>
              <a:ext uri="{FF2B5EF4-FFF2-40B4-BE49-F238E27FC236}">
                <a16:creationId xmlns:a16="http://schemas.microsoft.com/office/drawing/2014/main" id="{987B716B-B07B-94DA-806A-0F9566E4CE26}"/>
              </a:ext>
            </a:extLst>
          </p:cNvPr>
          <p:cNvSpPr txBox="1"/>
          <p:nvPr/>
        </p:nvSpPr>
        <p:spPr>
          <a:xfrm>
            <a:off x="206188" y="6176681"/>
            <a:ext cx="116541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 2023 President and Fellows of Harvard College. This work is licensed under </a:t>
            </a:r>
            <a:r>
              <a:rPr lang="en-US" sz="1000" u="sng" dirty="0">
                <a:solidFill>
                  <a:srgbClr val="0000FF"/>
                </a:solidFill>
                <a:effectLst/>
                <a:latin typeface="Times New Roman" panose="02020603050405020304" pitchFamily="18" charset="0"/>
                <a:ea typeface="Times New Roman" panose="02020603050405020304" pitchFamily="18" charset="0"/>
                <a:hlinkClick r:id="rId4"/>
              </a:rPr>
              <a:t>Creative Commons Attribution-NonCommercial-ShareAlike 4.0 International</a:t>
            </a:r>
            <a:r>
              <a:rPr lang="en-US" sz="1000" dirty="0">
                <a:solidFill>
                  <a:srgbClr val="000000"/>
                </a:solidFill>
                <a:effectLst/>
                <a:latin typeface="Times New Roman" panose="02020603050405020304" pitchFamily="18" charset="0"/>
                <a:ea typeface="Times New Roman" panose="02020603050405020304" pitchFamily="18" charset="0"/>
              </a:rPr>
              <a:t>. Funded by the LEGO Foundation, this resource was developed by Pedagogy of Play at Project </a:t>
            </a:r>
            <a:r>
              <a:rPr lang="en-US" sz="1000">
                <a:solidFill>
                  <a:srgbClr val="000000"/>
                </a:solidFill>
                <a:effectLst/>
                <a:latin typeface="Times New Roman" panose="02020603050405020304" pitchFamily="18" charset="0"/>
                <a:ea typeface="Times New Roman" panose="02020603050405020304" pitchFamily="18" charset="0"/>
              </a:rPr>
              <a:t>Zero.</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3437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798473"/>
          </a:xfrm>
        </p:spPr>
        <p:txBody>
          <a:bodyPr>
            <a:normAutofit fontScale="90000"/>
          </a:bodyPr>
          <a:lstStyle/>
          <a:p>
            <a:r>
              <a:rPr lang="en-US" sz="6700" b="1" i="1" dirty="0">
                <a:latin typeface="Century Gothic" panose="020B0502020202020204" pitchFamily="34" charset="0"/>
              </a:rPr>
              <a:t>Does a Fact Have to be True</a:t>
            </a:r>
            <a:r>
              <a:rPr lang="en-US" sz="6700" i="1" dirty="0">
                <a:latin typeface="Century Gothic" panose="020B0502020202020204" pitchFamily="34" charset="0"/>
              </a:rPr>
              <a:t> </a:t>
            </a:r>
            <a:r>
              <a:rPr lang="en-US" sz="6700" b="1" dirty="0">
                <a:latin typeface="Century Gothic" panose="020B0502020202020204" pitchFamily="34" charset="0"/>
              </a:rPr>
              <a:t>and the Tic Toc</a:t>
            </a:r>
            <a:br>
              <a:rPr lang="en-US" dirty="0"/>
            </a:br>
            <a:endParaRPr lang="en-US" dirty="0"/>
          </a:p>
        </p:txBody>
      </p:sp>
      <p:sp>
        <p:nvSpPr>
          <p:cNvPr id="3" name="Subtitle 2"/>
          <p:cNvSpPr>
            <a:spLocks noGrp="1"/>
          </p:cNvSpPr>
          <p:nvPr>
            <p:ph type="subTitle" idx="1"/>
          </p:nvPr>
        </p:nvSpPr>
        <p:spPr/>
        <p:txBody>
          <a:bodyPr>
            <a:normAutofit/>
          </a:bodyPr>
          <a:lstStyle/>
          <a:p>
            <a:r>
              <a:rPr lang="en-US" sz="3600" dirty="0">
                <a:latin typeface="Century Gothic" panose="020B0502020202020204" pitchFamily="34" charset="0"/>
              </a:rPr>
              <a:t>Nova Pioneer Ormede</a:t>
            </a:r>
          </a:p>
          <a:p>
            <a:r>
              <a:rPr lang="en-US" sz="3600" dirty="0">
                <a:latin typeface="Century Gothic" panose="020B0502020202020204" pitchFamily="34" charset="0"/>
              </a:rPr>
              <a:t>Johannesburg, South Africa </a:t>
            </a:r>
          </a:p>
        </p:txBody>
      </p:sp>
    </p:spTree>
    <p:extLst>
      <p:ext uri="{BB962C8B-B14F-4D97-AF65-F5344CB8AC3E}">
        <p14:creationId xmlns:p14="http://schemas.microsoft.com/office/powerpoint/2010/main" val="56377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12" y="1709738"/>
            <a:ext cx="11674548" cy="2852737"/>
          </a:xfrm>
        </p:spPr>
        <p:txBody>
          <a:bodyPr>
            <a:normAutofit fontScale="90000"/>
          </a:bodyPr>
          <a:lstStyle/>
          <a:p>
            <a:pPr algn="ctr"/>
            <a:r>
              <a:rPr lang="en-US" dirty="0"/>
              <a:t> </a:t>
            </a:r>
            <a:br>
              <a:rPr lang="en-US" dirty="0"/>
            </a:br>
            <a:r>
              <a:rPr lang="en-US" dirty="0">
                <a:solidFill>
                  <a:srgbClr val="FF0000"/>
                </a:solidFill>
                <a:latin typeface="Century Gothic" panose="020B0502020202020204" pitchFamily="34" charset="0"/>
              </a:rPr>
              <a:t>Chapter One </a:t>
            </a:r>
            <a:br>
              <a:rPr lang="en-US" dirty="0">
                <a:latin typeface="Century Gothic" panose="020B0502020202020204" pitchFamily="34" charset="0"/>
              </a:rPr>
            </a:br>
            <a:r>
              <a:rPr lang="en-US" b="1" dirty="0">
                <a:latin typeface="Century Gothic" panose="020B0502020202020204" pitchFamily="34" charset="0"/>
              </a:rPr>
              <a:t>A Writers Workshop on Information Texts </a:t>
            </a:r>
            <a:br>
              <a:rPr lang="en-US" dirty="0">
                <a:latin typeface="Century Gothic" panose="020B0502020202020204" pitchFamily="34" charset="0"/>
              </a:rPr>
            </a:br>
            <a:endParaRPr lang="en-US" dirty="0">
              <a:latin typeface="Century Gothic" panose="020B0502020202020204" pitchFamily="34"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395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b="1" dirty="0">
                <a:solidFill>
                  <a:srgbClr val="FF0000"/>
                </a:solidFill>
                <a:latin typeface="Century Gothic" panose="020B0502020202020204" pitchFamily="34" charset="0"/>
              </a:rPr>
              <a:t>Learning Goals</a:t>
            </a:r>
          </a:p>
        </p:txBody>
      </p:sp>
      <p:sp>
        <p:nvSpPr>
          <p:cNvPr id="5" name="Content Placeholder 4"/>
          <p:cNvSpPr>
            <a:spLocks noGrp="1"/>
          </p:cNvSpPr>
          <p:nvPr>
            <p:ph idx="1"/>
          </p:nvPr>
        </p:nvSpPr>
        <p:spPr/>
        <p:txBody>
          <a:bodyPr/>
          <a:lstStyle/>
          <a:p>
            <a:pPr marL="0" lvl="0" indent="0">
              <a:lnSpc>
                <a:spcPct val="100000"/>
              </a:lnSpc>
              <a:spcBef>
                <a:spcPts val="0"/>
              </a:spcBef>
              <a:buNone/>
            </a:pPr>
            <a:r>
              <a:rPr lang="en-US" sz="3600" b="1" dirty="0">
                <a:latin typeface="Century Gothic" panose="020B0502020202020204" pitchFamily="34" charset="0"/>
              </a:rPr>
              <a:t>Reading</a:t>
            </a:r>
            <a:r>
              <a:rPr lang="en-US" sz="3600" dirty="0">
                <a:latin typeface="Century Gothic" panose="020B0502020202020204" pitchFamily="34" charset="0"/>
              </a:rPr>
              <a:t>: Gain familiarity with informational texts—to be able to locate information confidently and efficiently </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latin typeface="Century Gothic" panose="020B0502020202020204" pitchFamily="34" charset="0"/>
            </a:endParaRPr>
          </a:p>
          <a:p>
            <a:pPr marL="0" lvl="0" indent="0">
              <a:lnSpc>
                <a:spcPct val="100000"/>
              </a:lnSpc>
              <a:spcBef>
                <a:spcPts val="0"/>
              </a:spcBef>
              <a:buNone/>
            </a:pPr>
            <a:r>
              <a:rPr lang="en-US" sz="3600" b="1" dirty="0">
                <a:latin typeface="Century Gothic" panose="020B0502020202020204" pitchFamily="34" charset="0"/>
              </a:rPr>
              <a:t>Writing</a:t>
            </a:r>
            <a:r>
              <a:rPr lang="en-US" sz="3600" dirty="0">
                <a:latin typeface="Century Gothic" panose="020B0502020202020204" pitchFamily="34" charset="0"/>
              </a:rPr>
              <a:t>: Create non-fiction texts that provide information in a clear and engaging way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02910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0000"/>
                </a:solidFill>
                <a:latin typeface="Century Gothic" panose="020B0502020202020204" pitchFamily="34" charset="0"/>
              </a:rPr>
              <a:t>Chapter Two</a:t>
            </a:r>
            <a:br>
              <a:rPr lang="en-US" dirty="0">
                <a:latin typeface="Century Gothic" panose="020B0502020202020204" pitchFamily="34" charset="0"/>
              </a:rPr>
            </a:br>
            <a:r>
              <a:rPr lang="en-US" b="1" dirty="0">
                <a:latin typeface="Century Gothic" panose="020B0502020202020204" pitchFamily="34" charset="0"/>
              </a:rPr>
              <a:t>Does a fact have to be true?</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6136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265" y="3575627"/>
            <a:ext cx="7237228" cy="31037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82" y="413341"/>
            <a:ext cx="6429153" cy="3616399"/>
          </a:xfrm>
          <a:prstGeom prst="rect">
            <a:avLst/>
          </a:prstGeom>
        </p:spPr>
      </p:pic>
    </p:spTree>
    <p:extLst>
      <p:ext uri="{BB962C8B-B14F-4D97-AF65-F5344CB8AC3E}">
        <p14:creationId xmlns:p14="http://schemas.microsoft.com/office/powerpoint/2010/main" val="85257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D023-83C8-6343-B7BA-DD96E7303D11}"/>
              </a:ext>
            </a:extLst>
          </p:cNvPr>
          <p:cNvSpPr>
            <a:spLocks noGrp="1"/>
          </p:cNvSpPr>
          <p:nvPr>
            <p:ph type="title"/>
          </p:nvPr>
        </p:nvSpPr>
        <p:spPr/>
        <p:txBody>
          <a:bodyPr>
            <a:normAutofit/>
          </a:bodyPr>
          <a:lstStyle/>
          <a:p>
            <a:pPr algn="ctr"/>
            <a:r>
              <a:rPr lang="en-US" sz="4000" b="1" dirty="0">
                <a:latin typeface="Century Gothic" panose="020B0502020202020204" pitchFamily="34" charset="0"/>
              </a:rPr>
              <a:t>Students definitions of informational texts</a:t>
            </a:r>
          </a:p>
        </p:txBody>
      </p:sp>
      <p:sp>
        <p:nvSpPr>
          <p:cNvPr id="3" name="Content Placeholder 2">
            <a:extLst>
              <a:ext uri="{FF2B5EF4-FFF2-40B4-BE49-F238E27FC236}">
                <a16:creationId xmlns:a16="http://schemas.microsoft.com/office/drawing/2014/main" id="{0A6ED349-FF0E-9042-A75A-0A7D6875BE57}"/>
              </a:ext>
            </a:extLst>
          </p:cNvPr>
          <p:cNvSpPr>
            <a:spLocks noGrp="1"/>
          </p:cNvSpPr>
          <p:nvPr>
            <p:ph idx="1"/>
          </p:nvPr>
        </p:nvSpPr>
        <p:spPr/>
        <p:txBody>
          <a:bodyPr/>
          <a:lstStyle/>
          <a:p>
            <a:pPr marL="0" indent="0">
              <a:buNone/>
            </a:pPr>
            <a:r>
              <a:rPr lang="en-US" sz="3200" b="1" dirty="0" err="1">
                <a:latin typeface="Century Gothic" panose="020B0502020202020204" pitchFamily="34" charset="0"/>
              </a:rPr>
              <a:t>Mbali</a:t>
            </a:r>
            <a:r>
              <a:rPr lang="en-US" sz="3200" dirty="0">
                <a:latin typeface="Century Gothic" panose="020B0502020202020204" pitchFamily="34" charset="0"/>
              </a:rPr>
              <a:t>: Gives you more information on the subject.</a:t>
            </a:r>
          </a:p>
          <a:p>
            <a:pPr marL="0" indent="0">
              <a:buNone/>
            </a:pPr>
            <a:endParaRPr lang="en-US" sz="3200" dirty="0">
              <a:latin typeface="Century Gothic" panose="020B0502020202020204" pitchFamily="34" charset="0"/>
            </a:endParaRPr>
          </a:p>
          <a:p>
            <a:pPr marL="0" indent="0">
              <a:buNone/>
            </a:pPr>
            <a:r>
              <a:rPr lang="en-US" sz="3200" b="1" dirty="0">
                <a:latin typeface="Century Gothic" panose="020B0502020202020204" pitchFamily="34" charset="0"/>
              </a:rPr>
              <a:t>Ntando</a:t>
            </a:r>
            <a:r>
              <a:rPr lang="en-US" sz="3200" dirty="0">
                <a:latin typeface="Century Gothic" panose="020B0502020202020204" pitchFamily="34" charset="0"/>
              </a:rPr>
              <a:t>: A step by step description.</a:t>
            </a:r>
          </a:p>
          <a:p>
            <a:pPr marL="0" indent="0">
              <a:buNone/>
            </a:pPr>
            <a:endParaRPr lang="en-US" sz="3200" dirty="0">
              <a:latin typeface="Century Gothic" panose="020B0502020202020204" pitchFamily="34" charset="0"/>
            </a:endParaRPr>
          </a:p>
          <a:p>
            <a:pPr marL="0" indent="0">
              <a:buNone/>
            </a:pPr>
            <a:r>
              <a:rPr lang="en-US" sz="3200" b="1" dirty="0" err="1">
                <a:latin typeface="Century Gothic" panose="020B0502020202020204" pitchFamily="34" charset="0"/>
              </a:rPr>
              <a:t>Tadiswa</a:t>
            </a:r>
            <a:r>
              <a:rPr lang="en-US" sz="3200" dirty="0">
                <a:latin typeface="Century Gothic" panose="020B0502020202020204" pitchFamily="34" charset="0"/>
              </a:rPr>
              <a:t>: About something or someone.</a:t>
            </a:r>
          </a:p>
          <a:p>
            <a:pPr marL="0" indent="0">
              <a:buNone/>
            </a:pPr>
            <a:endParaRPr lang="en-US" dirty="0"/>
          </a:p>
        </p:txBody>
      </p:sp>
    </p:spTree>
    <p:extLst>
      <p:ext uri="{BB962C8B-B14F-4D97-AF65-F5344CB8AC3E}">
        <p14:creationId xmlns:p14="http://schemas.microsoft.com/office/powerpoint/2010/main" val="2966157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447" y="1300534"/>
            <a:ext cx="7010769" cy="16243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07" y="3429000"/>
            <a:ext cx="3145096" cy="27760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933" y="3500729"/>
            <a:ext cx="5581283" cy="3203801"/>
          </a:xfrm>
          <a:prstGeom prst="rect">
            <a:avLst/>
          </a:prstGeom>
        </p:spPr>
      </p:pic>
      <p:sp>
        <p:nvSpPr>
          <p:cNvPr id="2" name="TextBox 1"/>
          <p:cNvSpPr txBox="1"/>
          <p:nvPr/>
        </p:nvSpPr>
        <p:spPr>
          <a:xfrm>
            <a:off x="361507" y="382773"/>
            <a:ext cx="28282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Abdullah</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It is a fact that Spiderman can spin webs from his wrists. Even though Spiderman is not real, it is still a fact that he fights crimes. </a:t>
            </a:r>
          </a:p>
        </p:txBody>
      </p:sp>
      <p:sp>
        <p:nvSpPr>
          <p:cNvPr id="3" name="TextBox 2"/>
          <p:cNvSpPr txBox="1"/>
          <p:nvPr/>
        </p:nvSpPr>
        <p:spPr>
          <a:xfrm>
            <a:off x="4848447" y="191386"/>
            <a:ext cx="365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Mbali</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Fiction does not give correct information </a:t>
            </a:r>
          </a:p>
        </p:txBody>
      </p:sp>
    </p:spTree>
    <p:extLst>
      <p:ext uri="{BB962C8B-B14F-4D97-AF65-F5344CB8AC3E}">
        <p14:creationId xmlns:p14="http://schemas.microsoft.com/office/powerpoint/2010/main" val="12503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775" y="3518895"/>
            <a:ext cx="3615799" cy="30588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99" y="722057"/>
            <a:ext cx="2275663" cy="27433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694" y="3974996"/>
            <a:ext cx="3221074" cy="2602718"/>
          </a:xfrm>
          <a:prstGeom prst="rect">
            <a:avLst/>
          </a:prstGeom>
        </p:spPr>
      </p:pic>
      <p:sp>
        <p:nvSpPr>
          <p:cNvPr id="2" name="TextBox 1"/>
          <p:cNvSpPr txBox="1"/>
          <p:nvPr/>
        </p:nvSpPr>
        <p:spPr>
          <a:xfrm>
            <a:off x="358589" y="280286"/>
            <a:ext cx="5593976"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Ntando</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There cannot be an informational text about Spiderman because it’s a story from the movies and even his web is not real”.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Firdous</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 all facts have to be true to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Ntando</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Facts have to be true. </a:t>
            </a:r>
          </a:p>
        </p:txBody>
      </p:sp>
    </p:spTree>
    <p:extLst>
      <p:ext uri="{BB962C8B-B14F-4D97-AF65-F5344CB8AC3E}">
        <p14:creationId xmlns:p14="http://schemas.microsoft.com/office/powerpoint/2010/main" val="327265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entury Gothic" panose="020B0502020202020204" pitchFamily="34" charset="0"/>
              </a:rPr>
              <a:t>Follow up questions</a:t>
            </a:r>
          </a:p>
        </p:txBody>
      </p:sp>
      <p:sp>
        <p:nvSpPr>
          <p:cNvPr id="3" name="Content Placeholder 2"/>
          <p:cNvSpPr>
            <a:spLocks noGrp="1"/>
          </p:cNvSpPr>
          <p:nvPr>
            <p:ph idx="1"/>
          </p:nvPr>
        </p:nvSpPr>
        <p:spPr/>
        <p:txBody>
          <a:bodyPr/>
          <a:lstStyle/>
          <a:p>
            <a:pPr marL="0" indent="0">
              <a:buNone/>
            </a:pPr>
            <a:r>
              <a:rPr lang="en-US" sz="3200" dirty="0">
                <a:latin typeface="Century Gothic" panose="020B0502020202020204" pitchFamily="34" charset="0"/>
              </a:rPr>
              <a:t>If a fact is </a:t>
            </a:r>
            <a:r>
              <a:rPr lang="en-US" sz="3200" i="1" dirty="0">
                <a:latin typeface="Century Gothic" panose="020B0502020202020204" pitchFamily="34" charset="0"/>
              </a:rPr>
              <a:t>something that actually exists</a:t>
            </a:r>
            <a:r>
              <a:rPr lang="en-US" sz="3200" dirty="0">
                <a:latin typeface="Century Gothic" panose="020B0502020202020204" pitchFamily="34" charset="0"/>
              </a:rPr>
              <a:t>, is fear a fact?</a:t>
            </a:r>
          </a:p>
          <a:p>
            <a:pPr marL="0" indent="0">
              <a:buNone/>
            </a:pPr>
            <a:endParaRPr lang="en-US" sz="3200" dirty="0">
              <a:latin typeface="Century Gothic" panose="020B0502020202020204" pitchFamily="34" charset="0"/>
            </a:endParaRPr>
          </a:p>
          <a:p>
            <a:pPr marL="0" indent="0">
              <a:buNone/>
            </a:pPr>
            <a:r>
              <a:rPr lang="en-US" sz="3200" dirty="0">
                <a:latin typeface="Century Gothic" panose="020B0502020202020204" pitchFamily="34" charset="0"/>
              </a:rPr>
              <a:t>If a fact is </a:t>
            </a:r>
            <a:r>
              <a:rPr lang="en-US" sz="3200" i="1" dirty="0">
                <a:latin typeface="Century Gothic" panose="020B0502020202020204" pitchFamily="34" charset="0"/>
              </a:rPr>
              <a:t>something known to be true</a:t>
            </a:r>
            <a:r>
              <a:rPr lang="en-US" sz="3200" dirty="0">
                <a:latin typeface="Century Gothic" panose="020B0502020202020204" pitchFamily="34" charset="0"/>
              </a:rPr>
              <a:t>, what about religious beliefs? </a:t>
            </a:r>
          </a:p>
          <a:p>
            <a:pPr marL="0" indent="0">
              <a:buNone/>
            </a:pPr>
            <a:endParaRPr lang="en-US" i="1" dirty="0"/>
          </a:p>
        </p:txBody>
      </p:sp>
    </p:spTree>
    <p:extLst>
      <p:ext uri="{BB962C8B-B14F-4D97-AF65-F5344CB8AC3E}">
        <p14:creationId xmlns:p14="http://schemas.microsoft.com/office/powerpoint/2010/main" val="35969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FF0000"/>
                </a:solidFill>
                <a:latin typeface="Century Gothic" panose="020B0502020202020204" pitchFamily="34" charset="0"/>
              </a:rPr>
              <a:t>Chapter Three</a:t>
            </a:r>
            <a:br>
              <a:rPr lang="en-US" dirty="0">
                <a:latin typeface="Century Gothic" panose="020B0502020202020204" pitchFamily="34" charset="0"/>
              </a:rPr>
            </a:br>
            <a:r>
              <a:rPr lang="en-US" b="1" dirty="0">
                <a:latin typeface="Century Gothic" panose="020B0502020202020204" pitchFamily="34" charset="0"/>
              </a:rPr>
              <a:t>Making it more complicated </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29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BA41-13AC-324B-A29F-ED2795F0884F}"/>
              </a:ext>
            </a:extLst>
          </p:cNvPr>
          <p:cNvSpPr>
            <a:spLocks noGrp="1"/>
          </p:cNvSpPr>
          <p:nvPr>
            <p:ph type="title"/>
          </p:nvPr>
        </p:nvSpPr>
        <p:spPr/>
        <p:txBody>
          <a:bodyPr/>
          <a:lstStyle/>
          <a:p>
            <a:r>
              <a:rPr lang="en-US" dirty="0" err="1"/>
              <a:t>Gameplan</a:t>
            </a:r>
            <a:endParaRPr lang="en-US" dirty="0"/>
          </a:p>
        </p:txBody>
      </p:sp>
      <p:sp>
        <p:nvSpPr>
          <p:cNvPr id="3" name="Content Placeholder 2">
            <a:extLst>
              <a:ext uri="{FF2B5EF4-FFF2-40B4-BE49-F238E27FC236}">
                <a16:creationId xmlns:a16="http://schemas.microsoft.com/office/drawing/2014/main" id="{7CFFDA81-6681-D547-B9CD-ABA604AD1447}"/>
              </a:ext>
            </a:extLst>
          </p:cNvPr>
          <p:cNvSpPr>
            <a:spLocks noGrp="1"/>
          </p:cNvSpPr>
          <p:nvPr>
            <p:ph idx="1"/>
          </p:nvPr>
        </p:nvSpPr>
        <p:spPr/>
        <p:txBody>
          <a:bodyPr/>
          <a:lstStyle/>
          <a:p>
            <a:pPr lvl="0"/>
            <a:r>
              <a:rPr lang="en-US" dirty="0"/>
              <a:t>Revisit key concepts in the course so far through a playful activity</a:t>
            </a:r>
          </a:p>
          <a:p>
            <a:pPr lvl="0"/>
            <a:r>
              <a:rPr lang="en-US" dirty="0"/>
              <a:t>Learn about the Pedagogy of Play practices and explore examples of these from classrooms </a:t>
            </a:r>
          </a:p>
          <a:p>
            <a:pPr lvl="0"/>
            <a:r>
              <a:rPr lang="en-US" dirty="0"/>
              <a:t>Make connections between the local learning standards in your context and the </a:t>
            </a:r>
            <a:r>
              <a:rPr lang="en-US" dirty="0" err="1"/>
              <a:t>PoP</a:t>
            </a:r>
            <a:r>
              <a:rPr lang="en-US" dirty="0"/>
              <a:t> practices</a:t>
            </a:r>
          </a:p>
          <a:p>
            <a:pPr lvl="0"/>
            <a:r>
              <a:rPr lang="en-US" dirty="0"/>
              <a:t>Try out planning learning experiences using the practices for inspiration </a:t>
            </a:r>
          </a:p>
          <a:p>
            <a:endParaRPr lang="en-US" dirty="0"/>
          </a:p>
        </p:txBody>
      </p:sp>
    </p:spTree>
    <p:extLst>
      <p:ext uri="{BB962C8B-B14F-4D97-AF65-F5344CB8AC3E}">
        <p14:creationId xmlns:p14="http://schemas.microsoft.com/office/powerpoint/2010/main" val="1045004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62" y="1509825"/>
            <a:ext cx="7068000" cy="3678864"/>
          </a:xfrm>
          <a:prstGeom prst="rect">
            <a:avLst/>
          </a:prstGeom>
        </p:spPr>
      </p:pic>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a:xfrm>
            <a:off x="7783032" y="1690687"/>
            <a:ext cx="4134106" cy="4486275"/>
          </a:xfrm>
        </p:spPr>
        <p:txBody>
          <a:bodyPr/>
          <a:lstStyle/>
          <a:p>
            <a:pPr marL="0" indent="0">
              <a:buNone/>
            </a:pPr>
            <a:r>
              <a:rPr lang="en-US" b="1" dirty="0">
                <a:latin typeface="Century Gothic" panose="020B0502020202020204" pitchFamily="34" charset="0"/>
              </a:rPr>
              <a:t>Firdous</a:t>
            </a:r>
            <a:r>
              <a:rPr lang="en-US" dirty="0">
                <a:latin typeface="Century Gothic" panose="020B0502020202020204" pitchFamily="34" charset="0"/>
              </a:rPr>
              <a:t>: I’m loving what is coming out of this conversation</a:t>
            </a:r>
            <a:r>
              <a:rPr lang="mr-IN" dirty="0">
                <a:latin typeface="Century Gothic" panose="020B0502020202020204" pitchFamily="34" charset="0"/>
              </a:rPr>
              <a:t>…</a:t>
            </a:r>
            <a:endParaRPr lang="en-US" dirty="0">
              <a:latin typeface="Century Gothic" panose="020B0502020202020204" pitchFamily="34" charset="0"/>
            </a:endParaRPr>
          </a:p>
          <a:p>
            <a:pPr marL="0" indent="0">
              <a:buNone/>
            </a:pPr>
            <a:r>
              <a:rPr lang="en-US" dirty="0">
                <a:latin typeface="Century Gothic" panose="020B0502020202020204" pitchFamily="34" charset="0"/>
              </a:rPr>
              <a:t>A lot of you seem a little confused. Some of you are now unsure. You were sure and now you are unsure. And I’m going to make it a little more complicated.</a:t>
            </a:r>
          </a:p>
        </p:txBody>
      </p:sp>
    </p:spTree>
    <p:extLst>
      <p:ext uri="{BB962C8B-B14F-4D97-AF65-F5344CB8AC3E}">
        <p14:creationId xmlns:p14="http://schemas.microsoft.com/office/powerpoint/2010/main" val="2882065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75" y="299427"/>
            <a:ext cx="4531646" cy="62591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898" y="310800"/>
            <a:ext cx="4607248" cy="6247773"/>
          </a:xfrm>
          <a:prstGeom prst="rect">
            <a:avLst/>
          </a:prstGeom>
        </p:spPr>
      </p:pic>
    </p:spTree>
    <p:extLst>
      <p:ext uri="{BB962C8B-B14F-4D97-AF65-F5344CB8AC3E}">
        <p14:creationId xmlns:p14="http://schemas.microsoft.com/office/powerpoint/2010/main" val="3993679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200"/>
            <a:ext cx="12192000" cy="6178798"/>
          </a:xfrm>
          <a:prstGeom prst="rect">
            <a:avLst/>
          </a:prstGeom>
        </p:spPr>
      </p:pic>
    </p:spTree>
    <p:extLst>
      <p:ext uri="{BB962C8B-B14F-4D97-AF65-F5344CB8AC3E}">
        <p14:creationId xmlns:p14="http://schemas.microsoft.com/office/powerpoint/2010/main" val="60307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lnSpc>
                <a:spcPct val="100000"/>
              </a:lnSpc>
              <a:spcBef>
                <a:spcPts val="0"/>
              </a:spcBef>
              <a:buNone/>
            </a:pPr>
            <a:r>
              <a:rPr lang="en-US" sz="3200" b="1" i="1" dirty="0">
                <a:latin typeface="Century Gothic" panose="020B0502020202020204" pitchFamily="34" charset="0"/>
              </a:rPr>
              <a:t>Firdous</a:t>
            </a:r>
            <a:r>
              <a:rPr lang="en-US" sz="3200" i="1" dirty="0">
                <a:latin typeface="Century Gothic" panose="020B0502020202020204" pitchFamily="34" charset="0"/>
              </a:rPr>
              <a:t>: You are the scientist; it’s your discovery, You can draw or write the facts first. It’s okay to think of real-life plants and animals to get inspiration. It’s okay to look at one another’s work because this enables you to share ideas and to give each other feedback. However, make the creation your own.</a:t>
            </a:r>
          </a:p>
        </p:txBody>
      </p:sp>
    </p:spTree>
    <p:extLst>
      <p:ext uri="{BB962C8B-B14F-4D97-AF65-F5344CB8AC3E}">
        <p14:creationId xmlns:p14="http://schemas.microsoft.com/office/powerpoint/2010/main" val="82077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latin typeface="Century Gothic" panose="020B0502020202020204" pitchFamily="34" charset="0"/>
              </a:rPr>
              <a:t>Chapter Four </a:t>
            </a:r>
            <a:br>
              <a:rPr lang="en-US" dirty="0">
                <a:latin typeface="Century Gothic" panose="020B0502020202020204" pitchFamily="34" charset="0"/>
              </a:rPr>
            </a:br>
            <a:r>
              <a:rPr lang="en-US" b="1" dirty="0">
                <a:latin typeface="Century Gothic" panose="020B0502020202020204" pitchFamily="34" charset="0"/>
              </a:rPr>
              <a:t>Creating a tic toc</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37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teph\Downloads\NPO_10 April 18_5B_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75" y="663388"/>
            <a:ext cx="7605407" cy="5271248"/>
          </a:xfrm>
          <a:prstGeom prst="rect">
            <a:avLst/>
          </a:prstGeom>
          <a:noFill/>
          <a:ln>
            <a:noFill/>
          </a:ln>
        </p:spPr>
      </p:pic>
      <p:sp>
        <p:nvSpPr>
          <p:cNvPr id="3" name="Rectangle 2">
            <a:extLst>
              <a:ext uri="{FF2B5EF4-FFF2-40B4-BE49-F238E27FC236}">
                <a16:creationId xmlns:a16="http://schemas.microsoft.com/office/drawing/2014/main" id="{C42D7B52-1B04-4349-BC13-D5DE676A6163}"/>
              </a:ext>
            </a:extLst>
          </p:cNvPr>
          <p:cNvSpPr/>
          <p:nvPr/>
        </p:nvSpPr>
        <p:spPr>
          <a:xfrm>
            <a:off x="8964706" y="3105835"/>
            <a:ext cx="295835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mn-cs"/>
              </a:rPr>
              <a:t>Tadiswa</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 Ma’am, may I please use the globe? I want to see where my animal will be from.</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1300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27A36-F601-5744-9F1C-BE9552773A30}"/>
              </a:ext>
            </a:extLst>
          </p:cNvPr>
          <p:cNvPicPr>
            <a:picLocks noChangeAspect="1"/>
          </p:cNvPicPr>
          <p:nvPr/>
        </p:nvPicPr>
        <p:blipFill rotWithShape="1">
          <a:blip r:embed="rId3">
            <a:extLst>
              <a:ext uri="{28A0092B-C50C-407E-A947-70E740481C1C}">
                <a14:useLocalDpi xmlns:a14="http://schemas.microsoft.com/office/drawing/2010/main" val="0"/>
              </a:ext>
            </a:extLst>
          </a:blip>
          <a:srcRect r="4044" b="3"/>
          <a:stretch/>
        </p:blipFill>
        <p:spPr>
          <a:xfrm>
            <a:off x="5419264" y="3265080"/>
            <a:ext cx="6129269" cy="3592925"/>
          </a:xfrm>
          <a:prstGeom prst="rect">
            <a:avLst/>
          </a:prstGeom>
        </p:spPr>
      </p:pic>
      <p:pic>
        <p:nvPicPr>
          <p:cNvPr id="2" name="Picture 1" descr="C:\Users\steph\Downloads\NPO_10 April 18_5B_17.jpg"/>
          <p:cNvPicPr/>
          <p:nvPr/>
        </p:nvPicPr>
        <p:blipFill rotWithShape="1">
          <a:blip r:embed="rId4" cstate="print">
            <a:extLst>
              <a:ext uri="{28A0092B-C50C-407E-A947-70E740481C1C}">
                <a14:useLocalDpi xmlns:a14="http://schemas.microsoft.com/office/drawing/2010/main" val="0"/>
              </a:ext>
            </a:extLst>
          </a:blip>
          <a:srcRect l="7524" r="5191" b="-2"/>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p:spPr>
      </p:pic>
    </p:spTree>
    <p:extLst>
      <p:ext uri="{BB962C8B-B14F-4D97-AF65-F5344CB8AC3E}">
        <p14:creationId xmlns:p14="http://schemas.microsoft.com/office/powerpoint/2010/main" val="169564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nSpc>
                <a:spcPct val="100000"/>
              </a:lnSpc>
              <a:spcBef>
                <a:spcPts val="0"/>
              </a:spcBef>
              <a:buNone/>
            </a:pPr>
            <a:r>
              <a:rPr lang="en-US" sz="3200" b="1" i="1" dirty="0" err="1">
                <a:latin typeface="Century Gothic" panose="020B0502020202020204" pitchFamily="34" charset="0"/>
              </a:rPr>
              <a:t>Tadiswa</a:t>
            </a:r>
            <a:r>
              <a:rPr lang="en-US" sz="3200" i="1" dirty="0">
                <a:latin typeface="Century Gothic" panose="020B0502020202020204" pitchFamily="34" charset="0"/>
              </a:rPr>
              <a:t>: I don’t want it to come from South Africa. It’s always the same place. I want to go somewhere like maybe somewhere where nobody has ever been to. Or somewhere that is very rare</a:t>
            </a:r>
            <a:r>
              <a:rPr lang="is-IS" sz="3200" i="1" dirty="0">
                <a:latin typeface="Century Gothic" panose="020B0502020202020204" pitchFamily="34" charset="0"/>
              </a:rPr>
              <a:t>…</a:t>
            </a:r>
            <a:r>
              <a:rPr lang="en-US" sz="3200" i="1" dirty="0">
                <a:latin typeface="Century Gothic" panose="020B0502020202020204" pitchFamily="34" charset="0"/>
              </a:rPr>
              <a:t>I just want to find something that is really exciting… It will stand out. It will be a little different. It will have that little touch.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5208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74FF3E-EA53-844E-AFBA-6906C9FA0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710" y="848863"/>
            <a:ext cx="9173823" cy="5160275"/>
          </a:xfrm>
          <a:prstGeom prst="rect">
            <a:avLst/>
          </a:prstGeom>
        </p:spPr>
      </p:pic>
    </p:spTree>
    <p:extLst>
      <p:ext uri="{BB962C8B-B14F-4D97-AF65-F5344CB8AC3E}">
        <p14:creationId xmlns:p14="http://schemas.microsoft.com/office/powerpoint/2010/main" val="363132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lnSpc>
                <a:spcPct val="100000"/>
              </a:lnSpc>
              <a:spcBef>
                <a:spcPts val="0"/>
              </a:spcBef>
              <a:buNone/>
            </a:pPr>
            <a:r>
              <a:rPr lang="en-US" sz="3200" b="1" i="1" dirty="0" err="1">
                <a:latin typeface="Century Gothic" panose="020B0502020202020204" pitchFamily="34" charset="0"/>
              </a:rPr>
              <a:t>Tadiswa</a:t>
            </a:r>
            <a:r>
              <a:rPr lang="en-US" sz="3200" i="1" dirty="0">
                <a:latin typeface="Century Gothic" panose="020B0502020202020204" pitchFamily="34" charset="0"/>
              </a:rPr>
              <a:t>: I’m thinking in the ocean because I want it to be a sea animal. Maybe it can also go out of the water like a dolphin if it needs air. I want it to go on land as well. So, maybe it will have like a little island where it can breathe. It can feed off the coconuts and it can also go into the water to find fish.</a:t>
            </a:r>
          </a:p>
          <a:p>
            <a:pPr marL="0" indent="0">
              <a:lnSpc>
                <a:spcPct val="100000"/>
              </a:lnSpc>
              <a:spcBef>
                <a:spcPts val="0"/>
              </a:spcBef>
              <a:buNone/>
            </a:pPr>
            <a:endParaRPr lang="en-US" sz="3200" i="1" dirty="0">
              <a:latin typeface="Century Gothic" panose="020B0502020202020204" pitchFamily="34" charset="0"/>
            </a:endParaRPr>
          </a:p>
          <a:p>
            <a:pPr marL="0" indent="0">
              <a:lnSpc>
                <a:spcPct val="100000"/>
              </a:lnSpc>
              <a:spcBef>
                <a:spcPts val="0"/>
              </a:spcBef>
              <a:buNone/>
            </a:pPr>
            <a:r>
              <a:rPr lang="en-US" sz="3200" i="1" dirty="0">
                <a:latin typeface="Century Gothic" panose="020B0502020202020204" pitchFamily="34" charset="0"/>
              </a:rPr>
              <a:t>I am excited too! I am excited about what it will look like when I am done. I think I want to make it look really cute. But when it opens the mouth it looks like a killer shark!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14700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6D3A-7B77-F64A-B792-23DA6B481544}"/>
              </a:ext>
            </a:extLst>
          </p:cNvPr>
          <p:cNvSpPr>
            <a:spLocks noGrp="1"/>
          </p:cNvSpPr>
          <p:nvPr>
            <p:ph type="title"/>
          </p:nvPr>
        </p:nvSpPr>
        <p:spPr/>
        <p:txBody>
          <a:bodyPr/>
          <a:lstStyle/>
          <a:p>
            <a:r>
              <a:rPr lang="en-US" dirty="0" err="1"/>
              <a:t>Madlib</a:t>
            </a:r>
            <a:r>
              <a:rPr lang="en-US" dirty="0"/>
              <a:t>:</a:t>
            </a:r>
          </a:p>
        </p:txBody>
      </p:sp>
      <p:sp>
        <p:nvSpPr>
          <p:cNvPr id="3" name="Content Placeholder 2">
            <a:extLst>
              <a:ext uri="{FF2B5EF4-FFF2-40B4-BE49-F238E27FC236}">
                <a16:creationId xmlns:a16="http://schemas.microsoft.com/office/drawing/2014/main" id="{2F8AB7AE-6F33-5E4C-8FEE-7A5ED319DCB1}"/>
              </a:ext>
            </a:extLst>
          </p:cNvPr>
          <p:cNvSpPr>
            <a:spLocks noGrp="1"/>
          </p:cNvSpPr>
          <p:nvPr>
            <p:ph idx="1"/>
          </p:nvPr>
        </p:nvSpPr>
        <p:spPr/>
        <p:txBody>
          <a:bodyPr>
            <a:normAutofit/>
          </a:bodyPr>
          <a:lstStyle/>
          <a:p>
            <a:pPr marL="0" indent="0">
              <a:buNone/>
            </a:pPr>
            <a:r>
              <a:rPr lang="en-US" dirty="0"/>
              <a:t>Why do we need a Pedagogy of Play? We spent the first 1.____.   2. ____ of the course answering this question. We 3.________ at frameworks and theories to understand 4._______, talked about equity and play, and began advocating for 5.________. We also were introduced to playful participatory research. </a:t>
            </a:r>
          </a:p>
          <a:p>
            <a:pPr marL="0" indent="0">
              <a:buNone/>
            </a:pPr>
            <a:r>
              <a:rPr lang="en-US" dirty="0"/>
              <a:t>We then examined the question “What does 6.________through play look and feel like in different cultural contexts?” We studied indicators and examples of 7.______learning from different cultural contexts. We studied technology, remote 8._________ and play, and discussed how play is for all in a session on inclusive playful 9.__________.</a:t>
            </a:r>
          </a:p>
          <a:p>
            <a:pPr marL="0" indent="0">
              <a:buNone/>
            </a:pPr>
            <a:endParaRPr lang="en-US" dirty="0"/>
          </a:p>
        </p:txBody>
      </p:sp>
    </p:spTree>
    <p:extLst>
      <p:ext uri="{BB962C8B-B14F-4D97-AF65-F5344CB8AC3E}">
        <p14:creationId xmlns:p14="http://schemas.microsoft.com/office/powerpoint/2010/main" val="1883929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FF0000"/>
                </a:solidFill>
                <a:latin typeface="Century Gothic" panose="020B0502020202020204" pitchFamily="34" charset="0"/>
              </a:rPr>
              <a:t>Chapter Five </a:t>
            </a:r>
            <a:br>
              <a:rPr lang="en-US" dirty="0">
                <a:latin typeface="Century Gothic" panose="020B0502020202020204" pitchFamily="34" charset="0"/>
              </a:rPr>
            </a:br>
            <a:r>
              <a:rPr lang="en-US" b="1" dirty="0">
                <a:latin typeface="Century Gothic" panose="020B0502020202020204" pitchFamily="34" charset="0"/>
              </a:rPr>
              <a:t>Meet the Tic Toc</a:t>
            </a:r>
            <a:br>
              <a:rPr lang="en-US" dirty="0"/>
            </a:b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95233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21" y="1165412"/>
            <a:ext cx="5346492" cy="3836894"/>
          </a:xfrm>
          <a:prstGeom prst="rect">
            <a:avLst/>
          </a:prstGeom>
        </p:spPr>
      </p:pic>
      <p:sp>
        <p:nvSpPr>
          <p:cNvPr id="3" name="Rectangle 2">
            <a:extLst>
              <a:ext uri="{FF2B5EF4-FFF2-40B4-BE49-F238E27FC236}">
                <a16:creationId xmlns:a16="http://schemas.microsoft.com/office/drawing/2014/main" id="{1416695E-86C6-ED42-A4DC-EAFA504F66A2}"/>
              </a:ext>
            </a:extLst>
          </p:cNvPr>
          <p:cNvSpPr/>
          <p:nvPr/>
        </p:nvSpPr>
        <p:spPr>
          <a:xfrm>
            <a:off x="5898776" y="555812"/>
            <a:ext cx="5844989"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mn-cs"/>
              </a:rPr>
              <a:t>Tadiswa</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The Tic-Toc is an amazing creature it has 2 eyes, one nose, one tail, two small arms and one mouth. The Tic-Toc is named Tic-Toc because it looks and sounds like clock going tic-toc. Tic-Toc lives in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Calibri" panose="020F0502020204030204" pitchFamily="34" charset="0"/>
                <a:cs typeface="+mn-cs"/>
              </a:rPr>
              <a:t>Kermadec</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Island (N.Z.). My animal needs 12 hours of being in the water and 12 hours of being on land. The Tic-Toc also feeds on prawns and baby fish. On land it feeds on coconuts and sand. Tic-Toc can only be 600km away from the island so that it cannot die.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9541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Chapter Six </a:t>
            </a:r>
            <a:br>
              <a:rPr lang="en-US" dirty="0"/>
            </a:br>
            <a:r>
              <a:rPr lang="en-US" dirty="0"/>
              <a:t> </a:t>
            </a:r>
            <a:r>
              <a:rPr lang="en-US" b="1" i="1" dirty="0"/>
              <a:t>Everything is fun about it </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4122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normAutofit/>
          </a:bodyPr>
          <a:lstStyle/>
          <a:p>
            <a:pPr marL="0" indent="0">
              <a:buNone/>
            </a:pPr>
            <a:r>
              <a:rPr lang="en-US" sz="3200" b="1" i="1">
                <a:latin typeface="Century Gothic" panose="020B0502020202020204" pitchFamily="34" charset="0"/>
              </a:rPr>
              <a:t>Tadiswa</a:t>
            </a:r>
            <a:r>
              <a:rPr lang="en-US" sz="3200" i="1">
                <a:latin typeface="Century Gothic" panose="020B0502020202020204" pitchFamily="34" charset="0"/>
              </a:rPr>
              <a:t>: </a:t>
            </a:r>
            <a:r>
              <a:rPr lang="en-US" sz="3200" i="1" dirty="0">
                <a:latin typeface="Century Gothic" panose="020B0502020202020204" pitchFamily="34" charset="0"/>
              </a:rPr>
              <a:t>[It was fun] that we get to do this. Well, everything is fun about it because like we get to invent something that is different. We get to create. It’s like an art session or like a general knowledge session. It’s just like really exciting.</a:t>
            </a:r>
          </a:p>
        </p:txBody>
      </p:sp>
    </p:spTree>
    <p:extLst>
      <p:ext uri="{BB962C8B-B14F-4D97-AF65-F5344CB8AC3E}">
        <p14:creationId xmlns:p14="http://schemas.microsoft.com/office/powerpoint/2010/main" val="2969793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4DF4FA-7534-F048-9553-A96C965941A3}"/>
              </a:ext>
            </a:extLst>
          </p:cNvPr>
          <p:cNvSpPr>
            <a:spLocks noGrp="1"/>
          </p:cNvSpPr>
          <p:nvPr>
            <p:ph type="title"/>
          </p:nvPr>
        </p:nvSpPr>
        <p:spPr>
          <a:xfrm>
            <a:off x="686834" y="1153572"/>
            <a:ext cx="3200400" cy="4461163"/>
          </a:xfrm>
        </p:spPr>
        <p:txBody>
          <a:bodyPr>
            <a:normAutofit/>
          </a:bodyPr>
          <a:lstStyle/>
          <a:p>
            <a:r>
              <a:rPr lang="en-US">
                <a:solidFill>
                  <a:srgbClr val="FFFFFF"/>
                </a:solidFill>
              </a:rPr>
              <a:t>Which practices did you see in this example?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D9B9ED-5809-E142-B578-405206107F1D}"/>
              </a:ext>
            </a:extLst>
          </p:cNvPr>
          <p:cNvSpPr>
            <a:spLocks noGrp="1"/>
          </p:cNvSpPr>
          <p:nvPr>
            <p:ph idx="1"/>
          </p:nvPr>
        </p:nvSpPr>
        <p:spPr>
          <a:xfrm>
            <a:off x="4641599" y="591344"/>
            <a:ext cx="6863567" cy="5585619"/>
          </a:xfrm>
        </p:spPr>
        <p:txBody>
          <a:bodyPr anchor="ctr">
            <a:noAutofit/>
          </a:bodyPr>
          <a:lstStyle/>
          <a:p>
            <a:pPr marL="0" indent="0">
              <a:buNone/>
            </a:pPr>
            <a:endParaRPr lang="en-US" sz="3200" b="1"/>
          </a:p>
          <a:p>
            <a:pPr marL="0" indent="0">
              <a:buNone/>
            </a:pPr>
            <a:r>
              <a:rPr lang="en-US" sz="3200" b="1"/>
              <a:t>Empower learners to lead their own learning</a:t>
            </a:r>
          </a:p>
          <a:p>
            <a:pPr marL="0" indent="0">
              <a:buNone/>
            </a:pPr>
            <a:r>
              <a:rPr lang="en-US" sz="3200" b="1">
                <a:solidFill>
                  <a:schemeClr val="accent1"/>
                </a:solidFill>
              </a:rPr>
              <a:t>Build a culture of collaborative learning</a:t>
            </a:r>
          </a:p>
          <a:p>
            <a:pPr marL="0" indent="0">
              <a:buNone/>
            </a:pPr>
            <a:r>
              <a:rPr lang="en-US" sz="3200" b="1"/>
              <a:t>Promote experimentation and risk-taking</a:t>
            </a:r>
          </a:p>
          <a:p>
            <a:pPr marL="0" indent="0">
              <a:buNone/>
            </a:pPr>
            <a:r>
              <a:rPr lang="en-US" sz="3200" b="1">
                <a:solidFill>
                  <a:schemeClr val="accent1"/>
                </a:solidFill>
              </a:rPr>
              <a:t>Encourage imaginative thinking</a:t>
            </a:r>
          </a:p>
          <a:p>
            <a:pPr marL="0" indent="0">
              <a:buNone/>
            </a:pPr>
            <a:r>
              <a:rPr lang="en-US" sz="3200" b="1"/>
              <a:t>Welcome all emotions generated through play</a:t>
            </a:r>
            <a:endParaRPr lang="en-US" sz="3200" b="1">
              <a:solidFill>
                <a:schemeClr val="accent1"/>
              </a:solidFill>
            </a:endParaRPr>
          </a:p>
        </p:txBody>
      </p:sp>
    </p:spTree>
    <p:extLst>
      <p:ext uri="{BB962C8B-B14F-4D97-AF65-F5344CB8AC3E}">
        <p14:creationId xmlns:p14="http://schemas.microsoft.com/office/powerpoint/2010/main" val="39366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AD62-EC52-5F45-A8EE-8D2A02D1ADB4}"/>
              </a:ext>
            </a:extLst>
          </p:cNvPr>
          <p:cNvSpPr>
            <a:spLocks noGrp="1"/>
          </p:cNvSpPr>
          <p:nvPr>
            <p:ph type="title"/>
          </p:nvPr>
        </p:nvSpPr>
        <p:spPr/>
        <p:txBody>
          <a:bodyPr/>
          <a:lstStyle/>
          <a:p>
            <a:r>
              <a:rPr lang="en-US" dirty="0"/>
              <a:t>Learning Standards</a:t>
            </a:r>
          </a:p>
        </p:txBody>
      </p:sp>
      <p:sp>
        <p:nvSpPr>
          <p:cNvPr id="3" name="Content Placeholder 2">
            <a:extLst>
              <a:ext uri="{FF2B5EF4-FFF2-40B4-BE49-F238E27FC236}">
                <a16:creationId xmlns:a16="http://schemas.microsoft.com/office/drawing/2014/main" id="{77F661F0-554D-5548-B301-14B8629A5BAB}"/>
              </a:ext>
            </a:extLst>
          </p:cNvPr>
          <p:cNvSpPr>
            <a:spLocks noGrp="1"/>
          </p:cNvSpPr>
          <p:nvPr>
            <p:ph idx="1"/>
          </p:nvPr>
        </p:nvSpPr>
        <p:spPr/>
        <p:txBody>
          <a:bodyPr/>
          <a:lstStyle/>
          <a:p>
            <a:r>
              <a:rPr lang="en-US" dirty="0"/>
              <a:t>Add a link or screenshot here to the local learning standards appropriate to your students</a:t>
            </a:r>
          </a:p>
        </p:txBody>
      </p:sp>
    </p:spTree>
    <p:extLst>
      <p:ext uri="{BB962C8B-B14F-4D97-AF65-F5344CB8AC3E}">
        <p14:creationId xmlns:p14="http://schemas.microsoft.com/office/powerpoint/2010/main" val="3948815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66F4-202F-EB40-BECB-9A639AF84901}"/>
              </a:ext>
            </a:extLst>
          </p:cNvPr>
          <p:cNvSpPr>
            <a:spLocks noGrp="1"/>
          </p:cNvSpPr>
          <p:nvPr>
            <p:ph idx="1"/>
          </p:nvPr>
        </p:nvSpPr>
        <p:spPr/>
        <p:txBody>
          <a:bodyPr>
            <a:normAutofit/>
          </a:bodyPr>
          <a:lstStyle/>
          <a:p>
            <a:pPr marL="0" indent="0" algn="ctr">
              <a:buNone/>
            </a:pPr>
            <a:r>
              <a:rPr lang="en-US" sz="3600" dirty="0"/>
              <a:t>In many contexts, learning standards outline </a:t>
            </a:r>
            <a:r>
              <a:rPr lang="en-US" sz="3600" b="1" dirty="0"/>
              <a:t>WHAT</a:t>
            </a:r>
            <a:r>
              <a:rPr lang="en-US" sz="3600" dirty="0"/>
              <a:t> learners are supposed to master, but don’t dictate </a:t>
            </a:r>
            <a:r>
              <a:rPr lang="en-US" sz="3600" b="1" dirty="0"/>
              <a:t>HOW</a:t>
            </a:r>
            <a:r>
              <a:rPr lang="en-US" sz="3600" dirty="0"/>
              <a:t> the content needs to be taught. This is where </a:t>
            </a:r>
            <a:r>
              <a:rPr lang="en-US" sz="3600" u="sng" dirty="0"/>
              <a:t>the </a:t>
            </a:r>
            <a:r>
              <a:rPr lang="en-US" sz="3600" u="sng" dirty="0" err="1"/>
              <a:t>PoP</a:t>
            </a:r>
            <a:r>
              <a:rPr lang="en-US" sz="3600" u="sng" dirty="0"/>
              <a:t> practices can be useful – to guide planning playful learning experiences that address the standards</a:t>
            </a:r>
            <a:r>
              <a:rPr lang="en-US" sz="3600" dirty="0"/>
              <a:t>.</a:t>
            </a:r>
          </a:p>
          <a:p>
            <a:pPr marL="0" indent="0" algn="ctr">
              <a:buNone/>
            </a:pPr>
            <a:endParaRPr lang="en-US" sz="3600" dirty="0"/>
          </a:p>
        </p:txBody>
      </p:sp>
    </p:spTree>
    <p:extLst>
      <p:ext uri="{BB962C8B-B14F-4D97-AF65-F5344CB8AC3E}">
        <p14:creationId xmlns:p14="http://schemas.microsoft.com/office/powerpoint/2010/main" val="417746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13BE-0A8A-8540-8362-4DDFA5C02265}"/>
              </a:ext>
            </a:extLst>
          </p:cNvPr>
          <p:cNvSpPr>
            <a:spLocks noGrp="1"/>
          </p:cNvSpPr>
          <p:nvPr>
            <p:ph type="title"/>
          </p:nvPr>
        </p:nvSpPr>
        <p:spPr/>
        <p:txBody>
          <a:bodyPr/>
          <a:lstStyle/>
          <a:p>
            <a:r>
              <a:rPr lang="en-US" dirty="0"/>
              <a:t>Planning Playful Learning Experiences with the </a:t>
            </a:r>
            <a:r>
              <a:rPr lang="en-US" dirty="0" err="1"/>
              <a:t>PoP</a:t>
            </a:r>
            <a:r>
              <a:rPr lang="en-US" dirty="0"/>
              <a:t> Practices</a:t>
            </a:r>
          </a:p>
        </p:txBody>
      </p:sp>
      <p:sp>
        <p:nvSpPr>
          <p:cNvPr id="3" name="Content Placeholder 2">
            <a:extLst>
              <a:ext uri="{FF2B5EF4-FFF2-40B4-BE49-F238E27FC236}">
                <a16:creationId xmlns:a16="http://schemas.microsoft.com/office/drawing/2014/main" id="{96AD05F3-6581-C84D-9CF4-FD05A2071289}"/>
              </a:ext>
            </a:extLst>
          </p:cNvPr>
          <p:cNvSpPr>
            <a:spLocks noGrp="1"/>
          </p:cNvSpPr>
          <p:nvPr>
            <p:ph idx="1"/>
          </p:nvPr>
        </p:nvSpPr>
        <p:spPr/>
        <p:txBody>
          <a:bodyPr>
            <a:normAutofit/>
          </a:bodyPr>
          <a:lstStyle/>
          <a:p>
            <a:pPr marL="0" indent="0" algn="ctr">
              <a:buNone/>
            </a:pPr>
            <a:endParaRPr lang="en-US" sz="3200" dirty="0"/>
          </a:p>
          <a:p>
            <a:pPr marL="0" indent="0" algn="ctr">
              <a:buNone/>
            </a:pPr>
            <a:endParaRPr lang="en-US" sz="3200" dirty="0"/>
          </a:p>
          <a:p>
            <a:pPr marL="0" indent="0" algn="ctr">
              <a:buNone/>
            </a:pPr>
            <a:r>
              <a:rPr lang="en-US" sz="3200" dirty="0"/>
              <a:t>Consider a learning context, a learning standard, and choose a practice or strategy that could lead to a playful learning experience in a playful way.</a:t>
            </a:r>
          </a:p>
        </p:txBody>
      </p:sp>
    </p:spTree>
    <p:extLst>
      <p:ext uri="{BB962C8B-B14F-4D97-AF65-F5344CB8AC3E}">
        <p14:creationId xmlns:p14="http://schemas.microsoft.com/office/powerpoint/2010/main" val="4240614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D962-4B13-AC4C-B72E-49DDDCF6D924}"/>
              </a:ext>
            </a:extLst>
          </p:cNvPr>
          <p:cNvSpPr>
            <a:spLocks noGrp="1"/>
          </p:cNvSpPr>
          <p:nvPr>
            <p:ph type="title"/>
          </p:nvPr>
        </p:nvSpPr>
        <p:spPr>
          <a:xfrm>
            <a:off x="838200" y="365125"/>
            <a:ext cx="10515600" cy="2414651"/>
          </a:xfrm>
        </p:spPr>
        <p:txBody>
          <a:bodyPr>
            <a:normAutofit fontScale="90000"/>
          </a:bodyPr>
          <a:lstStyle/>
          <a:p>
            <a:r>
              <a:rPr lang="en-US" b="1" dirty="0"/>
              <a:t>Context</a:t>
            </a:r>
            <a:r>
              <a:rPr lang="en-US" dirty="0"/>
              <a:t>: Second Grade</a:t>
            </a:r>
            <a:br>
              <a:rPr lang="en-US" dirty="0"/>
            </a:br>
            <a:r>
              <a:rPr lang="en-US" b="1" dirty="0"/>
              <a:t>Learning Goal: </a:t>
            </a:r>
            <a:r>
              <a:rPr lang="en-US" dirty="0"/>
              <a:t>Reading Literature - Acknowledge differences in the points of view of characters </a:t>
            </a:r>
            <a:br>
              <a:rPr lang="en-US" dirty="0"/>
            </a:br>
            <a:endParaRPr lang="en-US" dirty="0"/>
          </a:p>
        </p:txBody>
      </p:sp>
      <p:sp>
        <p:nvSpPr>
          <p:cNvPr id="3" name="Content Placeholder 2">
            <a:extLst>
              <a:ext uri="{FF2B5EF4-FFF2-40B4-BE49-F238E27FC236}">
                <a16:creationId xmlns:a16="http://schemas.microsoft.com/office/drawing/2014/main" id="{8D5E7409-A29E-574B-86AD-6E2D551EEF65}"/>
              </a:ext>
            </a:extLst>
          </p:cNvPr>
          <p:cNvSpPr>
            <a:spLocks noGrp="1"/>
          </p:cNvSpPr>
          <p:nvPr>
            <p:ph idx="1"/>
          </p:nvPr>
        </p:nvSpPr>
        <p:spPr>
          <a:xfrm>
            <a:off x="838200" y="3069209"/>
            <a:ext cx="10515600" cy="3423666"/>
          </a:xfrm>
        </p:spPr>
        <p:txBody>
          <a:bodyPr>
            <a:normAutofit lnSpcReduction="10000"/>
          </a:bodyPr>
          <a:lstStyle/>
          <a:p>
            <a:r>
              <a:rPr lang="en-US" b="1" dirty="0"/>
              <a:t>Pick 1-2 strategies from the </a:t>
            </a:r>
            <a:r>
              <a:rPr lang="en-US" b="1" dirty="0" err="1"/>
              <a:t>PoP</a:t>
            </a:r>
            <a:r>
              <a:rPr lang="en-US" b="1" dirty="0"/>
              <a:t> Practices booklet that you could you use to teach this content in a playful way</a:t>
            </a:r>
            <a:endParaRPr lang="en-US" dirty="0"/>
          </a:p>
          <a:p>
            <a:r>
              <a:rPr lang="en-US" dirty="0"/>
              <a:t>Talk through ideas with your group members.</a:t>
            </a:r>
          </a:p>
          <a:p>
            <a:r>
              <a:rPr lang="en-US" dirty="0"/>
              <a:t>Use materials in your play kit to represent yourself teaching this content in a playful way to. </a:t>
            </a:r>
          </a:p>
          <a:p>
            <a:r>
              <a:rPr lang="en-US" dirty="0"/>
              <a:t>Upload a photo of your representation to this slide (you can delete this text) and be ready to talk about it with the class.</a:t>
            </a:r>
            <a:br>
              <a:rPr lang="en-US" dirty="0"/>
            </a:br>
            <a:endParaRPr lang="en-US" dirty="0"/>
          </a:p>
        </p:txBody>
      </p:sp>
    </p:spTree>
    <p:extLst>
      <p:ext uri="{BB962C8B-B14F-4D97-AF65-F5344CB8AC3E}">
        <p14:creationId xmlns:p14="http://schemas.microsoft.com/office/powerpoint/2010/main" val="194497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8CDEF-AD12-BF4A-8C36-65907B75BA46}"/>
              </a:ext>
            </a:extLst>
          </p:cNvPr>
          <p:cNvSpPr/>
          <p:nvPr/>
        </p:nvSpPr>
        <p:spPr>
          <a:xfrm>
            <a:off x="331173" y="277417"/>
            <a:ext cx="7668318"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Looking Playfully at Documentation Protocol </a:t>
            </a:r>
          </a:p>
        </p:txBody>
      </p:sp>
      <p:sp>
        <p:nvSpPr>
          <p:cNvPr id="4" name="TextBox 3">
            <a:extLst>
              <a:ext uri="{FF2B5EF4-FFF2-40B4-BE49-F238E27FC236}">
                <a16:creationId xmlns:a16="http://schemas.microsoft.com/office/drawing/2014/main" id="{86DDD6CD-5890-4248-96CA-5B13DF8C2955}"/>
              </a:ext>
            </a:extLst>
          </p:cNvPr>
          <p:cNvSpPr txBox="1"/>
          <p:nvPr/>
        </p:nvSpPr>
        <p:spPr>
          <a:xfrm>
            <a:off x="75714" y="1078473"/>
            <a:ext cx="12040573" cy="5017527"/>
          </a:xfrm>
          <a:prstGeom prst="rect">
            <a:avLst/>
          </a:prstGeom>
          <a:noFill/>
        </p:spPr>
        <p:txBody>
          <a:bodyPr wrap="square" rtlCol="0" anchor="b">
            <a:spAutoFit/>
          </a:bodyPr>
          <a:lstStyle/>
          <a:p>
            <a:r>
              <a:rPr lang="en-US" sz="2667" b="1" dirty="0">
                <a:latin typeface="Calibri" panose="020F0502020204030204" pitchFamily="34" charset="0"/>
                <a:cs typeface="Calibri" panose="020F0502020204030204" pitchFamily="34" charset="0"/>
              </a:rPr>
              <a:t>Listening</a:t>
            </a:r>
            <a:r>
              <a:rPr lang="en-US" sz="2667" dirty="0">
                <a:latin typeface="Calibri" panose="020F0502020204030204" pitchFamily="34" charset="0"/>
                <a:cs typeface="Calibri" panose="020F0502020204030204" pitchFamily="34" charset="0"/>
              </a:rPr>
              <a:t>: The presenting teacher names their question and gives context about the documentation they are sharing (2 min)</a:t>
            </a:r>
          </a:p>
          <a:p>
            <a:r>
              <a:rPr lang="en-US" sz="2667" b="1" dirty="0">
                <a:latin typeface="Calibri" panose="020F0502020204030204" pitchFamily="34" charset="0"/>
                <a:cs typeface="Calibri" panose="020F0502020204030204" pitchFamily="34" charset="0"/>
              </a:rPr>
              <a:t>Looking</a:t>
            </a:r>
            <a:r>
              <a:rPr lang="en-US" sz="2667" dirty="0">
                <a:latin typeface="Calibri" panose="020F0502020204030204" pitchFamily="34" charset="0"/>
                <a:cs typeface="Calibri" panose="020F0502020204030204" pitchFamily="34" charset="0"/>
              </a:rPr>
              <a:t>: Look carefully at the documentation for a few minutes (2-3 min)</a:t>
            </a:r>
          </a:p>
          <a:p>
            <a:r>
              <a:rPr lang="en-US" sz="2667" b="1" dirty="0">
                <a:latin typeface="Calibri" panose="020F0502020204030204" pitchFamily="34" charset="0"/>
                <a:cs typeface="Calibri" panose="020F0502020204030204" pitchFamily="34" charset="0"/>
              </a:rPr>
              <a:t>Clarifying</a:t>
            </a:r>
            <a:r>
              <a:rPr lang="en-US" sz="2667" dirty="0">
                <a:latin typeface="Calibri" panose="020F0502020204030204" pitchFamily="34" charset="0"/>
                <a:cs typeface="Calibri" panose="020F0502020204030204" pitchFamily="34" charset="0"/>
              </a:rPr>
              <a:t>: Presenter answers short, fact-based questions from the group (2 min)</a:t>
            </a:r>
          </a:p>
          <a:p>
            <a:r>
              <a:rPr lang="en-US" sz="2667" b="1" dirty="0">
                <a:latin typeface="Calibri" panose="020F0502020204030204" pitchFamily="34" charset="0"/>
                <a:cs typeface="Calibri" panose="020F0502020204030204" pitchFamily="34" charset="0"/>
              </a:rPr>
              <a:t>Noticing and Wondering: </a:t>
            </a:r>
            <a:r>
              <a:rPr lang="en-US" sz="2667" dirty="0">
                <a:latin typeface="Calibri" panose="020F0502020204030204" pitchFamily="34" charset="0"/>
                <a:cs typeface="Calibri" panose="020F0502020204030204" pitchFamily="34" charset="0"/>
              </a:rPr>
              <a:t>a round of “I notice” (just saying what you see/hear in the documentation without judgement), and then ”I wonder” statements. The presenter listens and is silent (4 min)</a:t>
            </a:r>
          </a:p>
          <a:p>
            <a:r>
              <a:rPr lang="en-US" sz="2667" b="1" dirty="0">
                <a:latin typeface="Calibri" panose="020F0502020204030204" pitchFamily="34" charset="0"/>
                <a:cs typeface="Calibri" panose="020F0502020204030204" pitchFamily="34" charset="0"/>
              </a:rPr>
              <a:t>Pretending: </a:t>
            </a:r>
            <a:r>
              <a:rPr lang="en-US" sz="2667" dirty="0">
                <a:latin typeface="Calibri" panose="020F0502020204030204" pitchFamily="34" charset="0"/>
                <a:cs typeface="Calibri" panose="020F0502020204030204" pitchFamily="34" charset="0"/>
              </a:rPr>
              <a:t>Take on roles, act out a scenario from the documentation (2-3 min)</a:t>
            </a:r>
          </a:p>
          <a:p>
            <a:r>
              <a:rPr lang="en-US" sz="2667" b="1" dirty="0">
                <a:latin typeface="Calibri" panose="020F0502020204030204" pitchFamily="34" charset="0"/>
                <a:cs typeface="Calibri" panose="020F0502020204030204" pitchFamily="34" charset="0"/>
              </a:rPr>
              <a:t>Noticing/Wondering again</a:t>
            </a:r>
            <a:r>
              <a:rPr lang="en-US" sz="2667" dirty="0">
                <a:latin typeface="Calibri" panose="020F0502020204030204" pitchFamily="34" charset="0"/>
                <a:cs typeface="Calibri" panose="020F0502020204030204" pitchFamily="34" charset="0"/>
              </a:rPr>
              <a:t>: Did the playing help you notice anything new? (2 min)</a:t>
            </a:r>
          </a:p>
          <a:p>
            <a:r>
              <a:rPr lang="en-US" sz="2667" b="1" dirty="0">
                <a:latin typeface="Calibri" panose="020F0502020204030204" pitchFamily="34" charset="0"/>
                <a:cs typeface="Calibri" panose="020F0502020204030204" pitchFamily="34" charset="0"/>
              </a:rPr>
              <a:t>Inspiring</a:t>
            </a:r>
            <a:r>
              <a:rPr lang="en-US" sz="2667" dirty="0">
                <a:latin typeface="Calibri" panose="020F0502020204030204" pitchFamily="34" charset="0"/>
                <a:cs typeface="Calibri" panose="020F0502020204030204" pitchFamily="34" charset="0"/>
              </a:rPr>
              <a:t>: Repeat the presenter’s question.  What could the presenter try as next steps in their teaching? Or share ideas of what to document next. (5 min)</a:t>
            </a:r>
          </a:p>
          <a:p>
            <a:r>
              <a:rPr lang="en-US" sz="2667" b="1" dirty="0">
                <a:latin typeface="Calibri" panose="020F0502020204030204" pitchFamily="34" charset="0"/>
                <a:cs typeface="Calibri" panose="020F0502020204030204" pitchFamily="34" charset="0"/>
              </a:rPr>
              <a:t>Closing: </a:t>
            </a:r>
            <a:r>
              <a:rPr lang="en-US" sz="2667" dirty="0">
                <a:latin typeface="Calibri" panose="020F0502020204030204" pitchFamily="34" charset="0"/>
                <a:cs typeface="Calibri" panose="020F0502020204030204" pitchFamily="34" charset="0"/>
              </a:rPr>
              <a:t>The presenter has the last word to share their take-aways/questions. (2 min)</a:t>
            </a:r>
          </a:p>
        </p:txBody>
      </p:sp>
    </p:spTree>
    <p:extLst>
      <p:ext uri="{BB962C8B-B14F-4D97-AF65-F5344CB8AC3E}">
        <p14:creationId xmlns:p14="http://schemas.microsoft.com/office/powerpoint/2010/main" val="134410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61BA-960B-2040-8D2E-12D0329535E0}"/>
              </a:ext>
            </a:extLst>
          </p:cNvPr>
          <p:cNvSpPr>
            <a:spLocks noGrp="1"/>
          </p:cNvSpPr>
          <p:nvPr>
            <p:ph type="title"/>
          </p:nvPr>
        </p:nvSpPr>
        <p:spPr/>
        <p:txBody>
          <a:bodyPr/>
          <a:lstStyle/>
          <a:p>
            <a:r>
              <a:rPr lang="en-US" dirty="0" err="1"/>
              <a:t>Madlib</a:t>
            </a:r>
            <a:r>
              <a:rPr lang="en-US" dirty="0"/>
              <a:t> – a playful way to revisit our learning so far</a:t>
            </a:r>
          </a:p>
        </p:txBody>
      </p:sp>
      <p:sp>
        <p:nvSpPr>
          <p:cNvPr id="3" name="Content Placeholder 2">
            <a:extLst>
              <a:ext uri="{FF2B5EF4-FFF2-40B4-BE49-F238E27FC236}">
                <a16:creationId xmlns:a16="http://schemas.microsoft.com/office/drawing/2014/main" id="{5D2CA1DA-9495-814D-B70C-F19980EED129}"/>
              </a:ext>
            </a:extLst>
          </p:cNvPr>
          <p:cNvSpPr>
            <a:spLocks noGrp="1"/>
          </p:cNvSpPr>
          <p:nvPr>
            <p:ph idx="1"/>
          </p:nvPr>
        </p:nvSpPr>
        <p:spPr/>
        <p:txBody>
          <a:bodyPr>
            <a:normAutofit lnSpcReduction="10000"/>
          </a:bodyPr>
          <a:lstStyle/>
          <a:p>
            <a:pPr marL="0" indent="0">
              <a:buNone/>
            </a:pPr>
            <a:r>
              <a:rPr lang="en-US" dirty="0"/>
              <a:t>Why do we need a Pedagogy of Play? We spent the first four weeks of the course answering this question. We looked at frameworks and theories to understand play, talked about equity and play, and began advocating for play. We also were introduced to playful participatory research. </a:t>
            </a:r>
          </a:p>
          <a:p>
            <a:pPr marL="0" indent="0">
              <a:buNone/>
            </a:pPr>
            <a:endParaRPr lang="en-US" dirty="0"/>
          </a:p>
          <a:p>
            <a:pPr marL="0" indent="0">
              <a:buNone/>
            </a:pPr>
            <a:r>
              <a:rPr lang="en-US" dirty="0"/>
              <a:t>We then examined the question “What does learning through play look and feel like in different cultural contexts?” We studied indicators and examples of playful learning from different cultural contexts. We studied technology, remote learning and play, and discussed how play is </a:t>
            </a:r>
          </a:p>
        </p:txBody>
      </p:sp>
    </p:spTree>
    <p:extLst>
      <p:ext uri="{BB962C8B-B14F-4D97-AF65-F5344CB8AC3E}">
        <p14:creationId xmlns:p14="http://schemas.microsoft.com/office/powerpoint/2010/main" val="3211216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533D-68D3-DE4F-A082-005C1003A899}"/>
              </a:ext>
            </a:extLst>
          </p:cNvPr>
          <p:cNvSpPr>
            <a:spLocks noGrp="1"/>
          </p:cNvSpPr>
          <p:nvPr>
            <p:ph type="title"/>
          </p:nvPr>
        </p:nvSpPr>
        <p:spPr/>
        <p:txBody>
          <a:bodyPr>
            <a:normAutofit fontScale="90000"/>
          </a:bodyPr>
          <a:lstStyle/>
          <a:p>
            <a:r>
              <a:rPr lang="en-US" dirty="0"/>
              <a:t>Additional slides follow… if you want to dig more into one particular practice (or save this for session 10)</a:t>
            </a:r>
          </a:p>
        </p:txBody>
      </p:sp>
      <p:sp>
        <p:nvSpPr>
          <p:cNvPr id="3" name="Text Placeholder 2">
            <a:extLst>
              <a:ext uri="{FF2B5EF4-FFF2-40B4-BE49-F238E27FC236}">
                <a16:creationId xmlns:a16="http://schemas.microsoft.com/office/drawing/2014/main" id="{C49CC916-04E1-9F47-8219-766C5BFA7E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418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a:extLst>
              <a:ext uri="{FF2B5EF4-FFF2-40B4-BE49-F238E27FC236}">
                <a16:creationId xmlns:a16="http://schemas.microsoft.com/office/drawing/2014/main" id="{52AFA654-BE6D-2043-8095-6379B6C2F201}"/>
              </a:ext>
            </a:extLst>
          </p:cNvPr>
          <p:cNvSpPr/>
          <p:nvPr>
            <p:custDataLst>
              <p:tags r:id="rId1"/>
            </p:custDataLst>
          </p:nvPr>
        </p:nvSpPr>
        <p:spPr>
          <a:xfrm>
            <a:off x="59519" y="365125"/>
            <a:ext cx="11868348" cy="1095375"/>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Title 1">
            <a:extLst>
              <a:ext uri="{FF2B5EF4-FFF2-40B4-BE49-F238E27FC236}">
                <a16:creationId xmlns:a16="http://schemas.microsoft.com/office/drawing/2014/main" id="{8214E037-7AE9-D64F-BA66-D075B3FA909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Empower learners to lead their own learning</a:t>
            </a:r>
          </a:p>
        </p:txBody>
      </p:sp>
      <p:sp>
        <p:nvSpPr>
          <p:cNvPr id="4" name="Content Placeholder 3">
            <a:extLst>
              <a:ext uri="{FF2B5EF4-FFF2-40B4-BE49-F238E27FC236}">
                <a16:creationId xmlns:a16="http://schemas.microsoft.com/office/drawing/2014/main" id="{6C4918E8-3BCD-4046-9D9F-1FCEA1741357}"/>
              </a:ext>
            </a:extLst>
          </p:cNvPr>
          <p:cNvSpPr>
            <a:spLocks noGrp="1"/>
          </p:cNvSpPr>
          <p:nvPr>
            <p:ph sz="half" idx="2"/>
          </p:nvPr>
        </p:nvSpPr>
        <p:spPr/>
        <p:txBody>
          <a:bodyPr/>
          <a:lstStyle/>
          <a:p>
            <a:r>
              <a:rPr lang="en-US" dirty="0">
                <a:latin typeface="Calibri" panose="020F0502020204030204" pitchFamily="34" charset="0"/>
                <a:cs typeface="Calibri" panose="020F0502020204030204" pitchFamily="34" charset="0"/>
              </a:rPr>
              <a:t>Get to know your learners</a:t>
            </a:r>
          </a:p>
          <a:p>
            <a:r>
              <a:rPr lang="en-US" dirty="0">
                <a:latin typeface="Calibri" panose="020F0502020204030204" pitchFamily="34" charset="0"/>
                <a:cs typeface="Calibri" panose="020F0502020204030204" pitchFamily="34" charset="0"/>
              </a:rPr>
              <a:t>Co-construct rules</a:t>
            </a:r>
          </a:p>
          <a:p>
            <a:r>
              <a:rPr lang="en-US" dirty="0">
                <a:latin typeface="Calibri" panose="020F0502020204030204" pitchFamily="34" charset="0"/>
                <a:cs typeface="Calibri" panose="020F0502020204030204" pitchFamily="34" charset="0"/>
              </a:rPr>
              <a:t>Say yes to students spontaneous ideas</a:t>
            </a:r>
          </a:p>
          <a:p>
            <a:r>
              <a:rPr lang="en-US" dirty="0">
                <a:latin typeface="Calibri" panose="020F0502020204030204" pitchFamily="34" charset="0"/>
                <a:cs typeface="Calibri" panose="020F0502020204030204" pitchFamily="34" charset="0"/>
              </a:rPr>
              <a:t>Reflect on learning with learners</a:t>
            </a:r>
          </a:p>
          <a:p>
            <a:r>
              <a:rPr lang="en-US" dirty="0">
                <a:latin typeface="Calibri" panose="020F0502020204030204" pitchFamily="34" charset="0"/>
                <a:cs typeface="Calibri" panose="020F0502020204030204" pitchFamily="34" charset="0"/>
              </a:rPr>
              <a:t>Involve learners in decision-making</a:t>
            </a:r>
          </a:p>
        </p:txBody>
      </p:sp>
      <p:pic>
        <p:nvPicPr>
          <p:cNvPr id="6" name="Content Placeholder 3">
            <a:extLst>
              <a:ext uri="{FF2B5EF4-FFF2-40B4-BE49-F238E27FC236}">
                <a16:creationId xmlns:a16="http://schemas.microsoft.com/office/drawing/2014/main" id="{7792A572-9B32-A646-B521-DD5D07CC9F61}"/>
              </a:ext>
            </a:extLst>
          </p:cNvPr>
          <p:cNvPicPr>
            <a:picLocks noChangeAspect="1"/>
          </p:cNvPicPr>
          <p:nvPr/>
        </p:nvPicPr>
        <p:blipFill>
          <a:blip r:embed="rId4"/>
          <a:srcRect/>
          <a:stretch/>
        </p:blipFill>
        <p:spPr>
          <a:xfrm>
            <a:off x="674041" y="1838987"/>
            <a:ext cx="5319652" cy="3450784"/>
          </a:xfrm>
          <a:prstGeom prst="rect">
            <a:avLst/>
          </a:prstGeom>
        </p:spPr>
      </p:pic>
    </p:spTree>
    <p:extLst>
      <p:ext uri="{BB962C8B-B14F-4D97-AF65-F5344CB8AC3E}">
        <p14:creationId xmlns:p14="http://schemas.microsoft.com/office/powerpoint/2010/main" val="114842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a:extLst>
              <a:ext uri="{FF2B5EF4-FFF2-40B4-BE49-F238E27FC236}">
                <a16:creationId xmlns:a16="http://schemas.microsoft.com/office/drawing/2014/main" id="{52AFA654-BE6D-2043-8095-6379B6C2F201}"/>
              </a:ext>
            </a:extLst>
          </p:cNvPr>
          <p:cNvSpPr/>
          <p:nvPr>
            <p:custDataLst>
              <p:tags r:id="rId1"/>
            </p:custDataLst>
          </p:nvPr>
        </p:nvSpPr>
        <p:spPr>
          <a:xfrm>
            <a:off x="59519" y="365125"/>
            <a:ext cx="11868348" cy="1095375"/>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Title 1">
            <a:extLst>
              <a:ext uri="{FF2B5EF4-FFF2-40B4-BE49-F238E27FC236}">
                <a16:creationId xmlns:a16="http://schemas.microsoft.com/office/drawing/2014/main" id="{8214E037-7AE9-D64F-BA66-D075B3FA909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Encourage imaginative thinking</a:t>
            </a:r>
          </a:p>
        </p:txBody>
      </p:sp>
      <p:sp>
        <p:nvSpPr>
          <p:cNvPr id="4" name="Content Placeholder 3">
            <a:extLst>
              <a:ext uri="{FF2B5EF4-FFF2-40B4-BE49-F238E27FC236}">
                <a16:creationId xmlns:a16="http://schemas.microsoft.com/office/drawing/2014/main" id="{6C4918E8-3BCD-4046-9D9F-1FCEA1741357}"/>
              </a:ext>
            </a:extLst>
          </p:cNvPr>
          <p:cNvSpPr>
            <a:spLocks noGrp="1"/>
          </p:cNvSpPr>
          <p:nvPr>
            <p:ph sz="half" idx="2"/>
          </p:nvPr>
        </p:nvSpPr>
        <p:spPr/>
        <p:txBody>
          <a:bodyPr vert="horz" lIns="91440" tIns="45720" rIns="91440" bIns="45720" rtlCol="0" anchor="t">
            <a:normAutofit/>
          </a:bodyPr>
          <a:lstStyle/>
          <a:p>
            <a:r>
              <a:rPr lang="en-US" dirty="0">
                <a:latin typeface="Calibri" panose="020F0502020204030204" pitchFamily="34" charset="0"/>
                <a:cs typeface="Calibri" panose="020F0502020204030204" pitchFamily="34" charset="0"/>
              </a:rPr>
              <a:t>Share stories to engage and enhance learning</a:t>
            </a:r>
          </a:p>
          <a:p>
            <a:r>
              <a:rPr lang="en-US" dirty="0">
                <a:latin typeface="Calibri"/>
                <a:cs typeface="Calibri"/>
              </a:rPr>
              <a:t>Ask questions that invite curiosity</a:t>
            </a:r>
            <a:endParaRPr lang="en-US" dirty="0">
              <a:latin typeface="Calibri" panose="020F0502020204030204" pitchFamily="34" charset="0"/>
              <a:cs typeface="Calibri" panose="020F0502020204030204" pitchFamily="34" charset="0"/>
            </a:endParaRPr>
          </a:p>
          <a:p>
            <a:r>
              <a:rPr lang="en-US" dirty="0">
                <a:latin typeface="Calibri"/>
                <a:cs typeface="Calibri"/>
              </a:rPr>
              <a:t>Use role play and pretend scenarios</a:t>
            </a:r>
            <a:endParaRPr lang="en-US" dirty="0">
              <a:latin typeface="Calibri" panose="020F0502020204030204" pitchFamily="34" charset="0"/>
              <a:cs typeface="Calibri" panose="020F0502020204030204" pitchFamily="34" charset="0"/>
            </a:endParaRPr>
          </a:p>
          <a:p>
            <a:r>
              <a:rPr lang="en-US" dirty="0">
                <a:latin typeface="Calibri"/>
                <a:ea typeface="+mn-lt"/>
                <a:cs typeface="+mn-lt"/>
              </a:rPr>
              <a:t>Provide materials and experiences that engage the senses and the body </a:t>
            </a:r>
            <a:r>
              <a:rPr lang="en-US" dirty="0">
                <a:ea typeface="+mn-lt"/>
                <a:cs typeface="+mn-lt"/>
              </a:rPr>
              <a:t> </a:t>
            </a:r>
          </a:p>
          <a:p>
            <a:pPr marL="0" indent="0">
              <a:buNone/>
            </a:pPr>
            <a:endParaRPr lang="en-US" dirty="0">
              <a:latin typeface="Calibri" panose="020F0502020204030204" pitchFamily="34" charset="0"/>
              <a:cs typeface="Calibri" panose="020F0502020204030204" pitchFamily="34" charset="0"/>
            </a:endParaRPr>
          </a:p>
        </p:txBody>
      </p:sp>
      <p:pic>
        <p:nvPicPr>
          <p:cNvPr id="6" name="Content Placeholder 3">
            <a:extLst>
              <a:ext uri="{FF2B5EF4-FFF2-40B4-BE49-F238E27FC236}">
                <a16:creationId xmlns:a16="http://schemas.microsoft.com/office/drawing/2014/main" id="{7792A572-9B32-A646-B521-DD5D07CC9F61}"/>
              </a:ext>
            </a:extLst>
          </p:cNvPr>
          <p:cNvPicPr>
            <a:picLocks noChangeAspect="1"/>
          </p:cNvPicPr>
          <p:nvPr/>
        </p:nvPicPr>
        <p:blipFill>
          <a:blip r:embed="rId4"/>
          <a:srcRect/>
          <a:stretch/>
        </p:blipFill>
        <p:spPr>
          <a:xfrm>
            <a:off x="1215108" y="2360031"/>
            <a:ext cx="4237518" cy="2408695"/>
          </a:xfrm>
          <a:prstGeom prst="rect">
            <a:avLst/>
          </a:prstGeom>
        </p:spPr>
      </p:pic>
    </p:spTree>
    <p:extLst>
      <p:ext uri="{BB962C8B-B14F-4D97-AF65-F5344CB8AC3E}">
        <p14:creationId xmlns:p14="http://schemas.microsoft.com/office/powerpoint/2010/main" val="15578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图片 7">
            <a:extLst>
              <a:ext uri="{FF2B5EF4-FFF2-40B4-BE49-F238E27FC236}">
                <a16:creationId xmlns:a16="http://schemas.microsoft.com/office/drawing/2014/main" id="{3054C231-67DA-4911-9E42-9FFAFE1F4801}"/>
              </a:ext>
            </a:extLst>
          </p:cNvPr>
          <p:cNvPicPr>
            <a:picLocks noChangeAspect="1"/>
          </p:cNvPicPr>
          <p:nvPr>
            <p:custDataLst>
              <p:tags r:id="rId1"/>
            </p:custDataLst>
          </p:nvPr>
        </p:nvPicPr>
        <p:blipFill>
          <a:blip r:embed="rId5"/>
          <a:srcRect/>
          <a:stretch/>
        </p:blipFill>
        <p:spPr>
          <a:xfrm>
            <a:off x="426389" y="2060848"/>
            <a:ext cx="4353075" cy="2823779"/>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p:spPr>
      </p:pic>
      <p:sp>
        <p:nvSpPr>
          <p:cNvPr id="38" name="PA_矩形 4">
            <a:extLst>
              <a:ext uri="{FF2B5EF4-FFF2-40B4-BE49-F238E27FC236}">
                <a16:creationId xmlns:a16="http://schemas.microsoft.com/office/drawing/2014/main" id="{BBF952FB-5A2E-4297-987F-2F9FB2FDC2AE}"/>
              </a:ext>
            </a:extLst>
          </p:cNvPr>
          <p:cNvSpPr/>
          <p:nvPr>
            <p:custDataLst>
              <p:tags r:id="rId2"/>
            </p:custDataLst>
          </p:nvPr>
        </p:nvSpPr>
        <p:spPr>
          <a:xfrm>
            <a:off x="3575720" y="2415008"/>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196EC718-23FD-4A42-8A78-127A24585C60}"/>
              </a:ext>
            </a:extLst>
          </p:cNvPr>
          <p:cNvSpPr/>
          <p:nvPr/>
        </p:nvSpPr>
        <p:spPr>
          <a:xfrm>
            <a:off x="4953222" y="2811016"/>
            <a:ext cx="723877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Empower Learners To Lead Their Own Learning</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40" name="Picture 3">
            <a:extLst>
              <a:ext uri="{FF2B5EF4-FFF2-40B4-BE49-F238E27FC236}">
                <a16:creationId xmlns:a16="http://schemas.microsoft.com/office/drawing/2014/main" id="{CC9A62BF-48F1-43CA-8143-B4D4D95F98E9}"/>
              </a:ext>
            </a:extLst>
          </p:cNvPr>
          <p:cNvPicPr>
            <a:picLocks noChangeAspect="1"/>
          </p:cNvPicPr>
          <p:nvPr/>
        </p:nvPicPr>
        <p:blipFill rotWithShape="1">
          <a:blip r:embed="rId6"/>
          <a:srcRect r="62036"/>
          <a:stretch/>
        </p:blipFill>
        <p:spPr>
          <a:xfrm>
            <a:off x="-80867" y="204593"/>
            <a:ext cx="1298917" cy="1283047"/>
          </a:xfrm>
          <a:custGeom>
            <a:avLst/>
            <a:gdLst/>
            <a:ahLst/>
            <a:cxnLst/>
            <a:rect l="l" t="t" r="r" b="b"/>
            <a:pathLst>
              <a:path w="4141760" h="4377846">
                <a:moveTo>
                  <a:pt x="0" y="0"/>
                </a:moveTo>
                <a:lnTo>
                  <a:pt x="4141760" y="0"/>
                </a:lnTo>
                <a:lnTo>
                  <a:pt x="4141760" y="4377846"/>
                </a:lnTo>
                <a:lnTo>
                  <a:pt x="0" y="4377846"/>
                </a:lnTo>
                <a:close/>
              </a:path>
            </a:pathLst>
          </a:custGeom>
        </p:spPr>
      </p:pic>
      <p:sp>
        <p:nvSpPr>
          <p:cNvPr id="43" name="文本框 42">
            <a:extLst>
              <a:ext uri="{FF2B5EF4-FFF2-40B4-BE49-F238E27FC236}">
                <a16:creationId xmlns:a16="http://schemas.microsoft.com/office/drawing/2014/main" id="{A01CCFFE-116E-4D90-B779-C8846FF26005}"/>
              </a:ext>
            </a:extLst>
          </p:cNvPr>
          <p:cNvSpPr txBox="1"/>
          <p:nvPr/>
        </p:nvSpPr>
        <p:spPr>
          <a:xfrm>
            <a:off x="1163216" y="553728"/>
            <a:ext cx="5349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微软雅黑" panose="020B0503020204020204" pitchFamily="34" charset="-122"/>
                <a:cs typeface="+mn-cs"/>
              </a:rPr>
              <a:t>Pedagogy of Play</a:t>
            </a:r>
          </a:p>
        </p:txBody>
      </p:sp>
    </p:spTree>
    <p:extLst>
      <p:ext uri="{BB962C8B-B14F-4D97-AF65-F5344CB8AC3E}">
        <p14:creationId xmlns:p14="http://schemas.microsoft.com/office/powerpoint/2010/main" val="4097049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图片 7">
            <a:extLst>
              <a:ext uri="{FF2B5EF4-FFF2-40B4-BE49-F238E27FC236}">
                <a16:creationId xmlns:a16="http://schemas.microsoft.com/office/drawing/2014/main" id="{3054C231-67DA-4911-9E42-9FFAFE1F4801}"/>
              </a:ext>
            </a:extLst>
          </p:cNvPr>
          <p:cNvPicPr>
            <a:picLocks noChangeAspect="1"/>
          </p:cNvPicPr>
          <p:nvPr>
            <p:custDataLst>
              <p:tags r:id="rId1"/>
            </p:custDataLst>
          </p:nvPr>
        </p:nvPicPr>
        <p:blipFill>
          <a:blip r:embed="rId5"/>
          <a:srcRect/>
          <a:stretch/>
        </p:blipFill>
        <p:spPr>
          <a:xfrm>
            <a:off x="720407" y="2620348"/>
            <a:ext cx="3765038" cy="1704778"/>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p:spPr>
      </p:pic>
      <p:sp>
        <p:nvSpPr>
          <p:cNvPr id="38" name="PA_矩形 4">
            <a:extLst>
              <a:ext uri="{FF2B5EF4-FFF2-40B4-BE49-F238E27FC236}">
                <a16:creationId xmlns:a16="http://schemas.microsoft.com/office/drawing/2014/main" id="{BBF952FB-5A2E-4297-987F-2F9FB2FDC2AE}"/>
              </a:ext>
            </a:extLst>
          </p:cNvPr>
          <p:cNvSpPr/>
          <p:nvPr>
            <p:custDataLst>
              <p:tags r:id="rId2"/>
            </p:custDataLst>
          </p:nvPr>
        </p:nvSpPr>
        <p:spPr>
          <a:xfrm>
            <a:off x="3575720" y="2415008"/>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196EC718-23FD-4A42-8A78-127A24585C60}"/>
              </a:ext>
            </a:extLst>
          </p:cNvPr>
          <p:cNvSpPr/>
          <p:nvPr/>
        </p:nvSpPr>
        <p:spPr>
          <a:xfrm>
            <a:off x="4953222" y="2811016"/>
            <a:ext cx="723877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Build a Culture of Collaborative Learning</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40" name="Picture 3">
            <a:extLst>
              <a:ext uri="{FF2B5EF4-FFF2-40B4-BE49-F238E27FC236}">
                <a16:creationId xmlns:a16="http://schemas.microsoft.com/office/drawing/2014/main" id="{CC9A62BF-48F1-43CA-8143-B4D4D95F98E9}"/>
              </a:ext>
            </a:extLst>
          </p:cNvPr>
          <p:cNvPicPr>
            <a:picLocks noChangeAspect="1"/>
          </p:cNvPicPr>
          <p:nvPr/>
        </p:nvPicPr>
        <p:blipFill rotWithShape="1">
          <a:blip r:embed="rId6"/>
          <a:srcRect r="62036"/>
          <a:stretch/>
        </p:blipFill>
        <p:spPr>
          <a:xfrm>
            <a:off x="-80867" y="204593"/>
            <a:ext cx="1298917" cy="1283047"/>
          </a:xfrm>
          <a:custGeom>
            <a:avLst/>
            <a:gdLst/>
            <a:ahLst/>
            <a:cxnLst/>
            <a:rect l="l" t="t" r="r" b="b"/>
            <a:pathLst>
              <a:path w="4141760" h="4377846">
                <a:moveTo>
                  <a:pt x="0" y="0"/>
                </a:moveTo>
                <a:lnTo>
                  <a:pt x="4141760" y="0"/>
                </a:lnTo>
                <a:lnTo>
                  <a:pt x="4141760" y="4377846"/>
                </a:lnTo>
                <a:lnTo>
                  <a:pt x="0" y="4377846"/>
                </a:lnTo>
                <a:close/>
              </a:path>
            </a:pathLst>
          </a:custGeom>
        </p:spPr>
      </p:pic>
      <p:sp>
        <p:nvSpPr>
          <p:cNvPr id="43" name="文本框 42">
            <a:extLst>
              <a:ext uri="{FF2B5EF4-FFF2-40B4-BE49-F238E27FC236}">
                <a16:creationId xmlns:a16="http://schemas.microsoft.com/office/drawing/2014/main" id="{A01CCFFE-116E-4D90-B779-C8846FF26005}"/>
              </a:ext>
            </a:extLst>
          </p:cNvPr>
          <p:cNvSpPr txBox="1"/>
          <p:nvPr/>
        </p:nvSpPr>
        <p:spPr>
          <a:xfrm>
            <a:off x="1163216" y="553728"/>
            <a:ext cx="5349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微软雅黑" panose="020B0503020204020204" pitchFamily="34" charset="-122"/>
                <a:cs typeface="+mn-cs"/>
              </a:rPr>
              <a:t>Pedagogy of Play</a:t>
            </a:r>
          </a:p>
        </p:txBody>
      </p:sp>
    </p:spTree>
    <p:extLst>
      <p:ext uri="{BB962C8B-B14F-4D97-AF65-F5344CB8AC3E}">
        <p14:creationId xmlns:p14="http://schemas.microsoft.com/office/powerpoint/2010/main" val="294078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图片 7">
            <a:extLst>
              <a:ext uri="{FF2B5EF4-FFF2-40B4-BE49-F238E27FC236}">
                <a16:creationId xmlns:a16="http://schemas.microsoft.com/office/drawing/2014/main" id="{3054C231-67DA-4911-9E42-9FFAFE1F4801}"/>
              </a:ext>
            </a:extLst>
          </p:cNvPr>
          <p:cNvPicPr>
            <a:picLocks noChangeAspect="1"/>
          </p:cNvPicPr>
          <p:nvPr>
            <p:custDataLst>
              <p:tags r:id="rId1"/>
            </p:custDataLst>
          </p:nvPr>
        </p:nvPicPr>
        <p:blipFill>
          <a:blip r:embed="rId5"/>
          <a:srcRect/>
          <a:stretch/>
        </p:blipFill>
        <p:spPr>
          <a:xfrm>
            <a:off x="1315274" y="2466516"/>
            <a:ext cx="3374433" cy="2530825"/>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p:spPr>
      </p:pic>
      <p:sp>
        <p:nvSpPr>
          <p:cNvPr id="38" name="PA_矩形 4">
            <a:extLst>
              <a:ext uri="{FF2B5EF4-FFF2-40B4-BE49-F238E27FC236}">
                <a16:creationId xmlns:a16="http://schemas.microsoft.com/office/drawing/2014/main" id="{BBF952FB-5A2E-4297-987F-2F9FB2FDC2AE}"/>
              </a:ext>
            </a:extLst>
          </p:cNvPr>
          <p:cNvSpPr/>
          <p:nvPr>
            <p:custDataLst>
              <p:tags r:id="rId2"/>
            </p:custDataLst>
          </p:nvPr>
        </p:nvSpPr>
        <p:spPr>
          <a:xfrm>
            <a:off x="3575720" y="2415008"/>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196EC718-23FD-4A42-8A78-127A24585C60}"/>
              </a:ext>
            </a:extLst>
          </p:cNvPr>
          <p:cNvSpPr/>
          <p:nvPr/>
        </p:nvSpPr>
        <p:spPr>
          <a:xfrm>
            <a:off x="4953222" y="2811016"/>
            <a:ext cx="723877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Promote Experimentation and Risk-Taking</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40" name="Picture 3">
            <a:extLst>
              <a:ext uri="{FF2B5EF4-FFF2-40B4-BE49-F238E27FC236}">
                <a16:creationId xmlns:a16="http://schemas.microsoft.com/office/drawing/2014/main" id="{CC9A62BF-48F1-43CA-8143-B4D4D95F98E9}"/>
              </a:ext>
            </a:extLst>
          </p:cNvPr>
          <p:cNvPicPr>
            <a:picLocks noChangeAspect="1"/>
          </p:cNvPicPr>
          <p:nvPr/>
        </p:nvPicPr>
        <p:blipFill rotWithShape="1">
          <a:blip r:embed="rId6"/>
          <a:srcRect r="62036"/>
          <a:stretch/>
        </p:blipFill>
        <p:spPr>
          <a:xfrm>
            <a:off x="-80867" y="204593"/>
            <a:ext cx="1298917" cy="1283047"/>
          </a:xfrm>
          <a:custGeom>
            <a:avLst/>
            <a:gdLst/>
            <a:ahLst/>
            <a:cxnLst/>
            <a:rect l="l" t="t" r="r" b="b"/>
            <a:pathLst>
              <a:path w="4141760" h="4377846">
                <a:moveTo>
                  <a:pt x="0" y="0"/>
                </a:moveTo>
                <a:lnTo>
                  <a:pt x="4141760" y="0"/>
                </a:lnTo>
                <a:lnTo>
                  <a:pt x="4141760" y="4377846"/>
                </a:lnTo>
                <a:lnTo>
                  <a:pt x="0" y="4377846"/>
                </a:lnTo>
                <a:close/>
              </a:path>
            </a:pathLst>
          </a:custGeom>
        </p:spPr>
      </p:pic>
      <p:sp>
        <p:nvSpPr>
          <p:cNvPr id="43" name="文本框 42">
            <a:extLst>
              <a:ext uri="{FF2B5EF4-FFF2-40B4-BE49-F238E27FC236}">
                <a16:creationId xmlns:a16="http://schemas.microsoft.com/office/drawing/2014/main" id="{A01CCFFE-116E-4D90-B779-C8846FF26005}"/>
              </a:ext>
            </a:extLst>
          </p:cNvPr>
          <p:cNvSpPr txBox="1"/>
          <p:nvPr/>
        </p:nvSpPr>
        <p:spPr>
          <a:xfrm>
            <a:off x="1163216" y="553728"/>
            <a:ext cx="5349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微软雅黑" panose="020B0503020204020204" pitchFamily="34" charset="-122"/>
                <a:cs typeface="+mn-cs"/>
              </a:rPr>
              <a:t>Pedagogy of Play</a:t>
            </a:r>
          </a:p>
        </p:txBody>
      </p:sp>
    </p:spTree>
    <p:extLst>
      <p:ext uri="{BB962C8B-B14F-4D97-AF65-F5344CB8AC3E}">
        <p14:creationId xmlns:p14="http://schemas.microsoft.com/office/powerpoint/2010/main" val="79593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图片 7">
            <a:extLst>
              <a:ext uri="{FF2B5EF4-FFF2-40B4-BE49-F238E27FC236}">
                <a16:creationId xmlns:a16="http://schemas.microsoft.com/office/drawing/2014/main" id="{3054C231-67DA-4911-9E42-9FFAFE1F4801}"/>
              </a:ext>
            </a:extLst>
          </p:cNvPr>
          <p:cNvPicPr>
            <a:picLocks noChangeAspect="1"/>
          </p:cNvPicPr>
          <p:nvPr>
            <p:custDataLst>
              <p:tags r:id="rId1"/>
            </p:custDataLst>
          </p:nvPr>
        </p:nvPicPr>
        <p:blipFill>
          <a:blip r:embed="rId5"/>
          <a:srcRect/>
          <a:stretch/>
        </p:blipFill>
        <p:spPr>
          <a:xfrm>
            <a:off x="1035578" y="2558874"/>
            <a:ext cx="3736608" cy="2123967"/>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p:spPr>
      </p:pic>
      <p:sp>
        <p:nvSpPr>
          <p:cNvPr id="38" name="PA_矩形 4">
            <a:extLst>
              <a:ext uri="{FF2B5EF4-FFF2-40B4-BE49-F238E27FC236}">
                <a16:creationId xmlns:a16="http://schemas.microsoft.com/office/drawing/2014/main" id="{BBF952FB-5A2E-4297-987F-2F9FB2FDC2AE}"/>
              </a:ext>
            </a:extLst>
          </p:cNvPr>
          <p:cNvSpPr/>
          <p:nvPr>
            <p:custDataLst>
              <p:tags r:id="rId2"/>
            </p:custDataLst>
          </p:nvPr>
        </p:nvSpPr>
        <p:spPr>
          <a:xfrm>
            <a:off x="3575720" y="2415008"/>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196EC718-23FD-4A42-8A78-127A24585C60}"/>
              </a:ext>
            </a:extLst>
          </p:cNvPr>
          <p:cNvSpPr/>
          <p:nvPr/>
        </p:nvSpPr>
        <p:spPr>
          <a:xfrm>
            <a:off x="4953222" y="2811016"/>
            <a:ext cx="723877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Encourage Imaginative Thinking</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40" name="Picture 3">
            <a:extLst>
              <a:ext uri="{FF2B5EF4-FFF2-40B4-BE49-F238E27FC236}">
                <a16:creationId xmlns:a16="http://schemas.microsoft.com/office/drawing/2014/main" id="{CC9A62BF-48F1-43CA-8143-B4D4D95F98E9}"/>
              </a:ext>
            </a:extLst>
          </p:cNvPr>
          <p:cNvPicPr>
            <a:picLocks noChangeAspect="1"/>
          </p:cNvPicPr>
          <p:nvPr/>
        </p:nvPicPr>
        <p:blipFill rotWithShape="1">
          <a:blip r:embed="rId6"/>
          <a:srcRect r="62036"/>
          <a:stretch/>
        </p:blipFill>
        <p:spPr>
          <a:xfrm>
            <a:off x="-80867" y="204593"/>
            <a:ext cx="1298917" cy="1283047"/>
          </a:xfrm>
          <a:custGeom>
            <a:avLst/>
            <a:gdLst/>
            <a:ahLst/>
            <a:cxnLst/>
            <a:rect l="l" t="t" r="r" b="b"/>
            <a:pathLst>
              <a:path w="4141760" h="4377846">
                <a:moveTo>
                  <a:pt x="0" y="0"/>
                </a:moveTo>
                <a:lnTo>
                  <a:pt x="4141760" y="0"/>
                </a:lnTo>
                <a:lnTo>
                  <a:pt x="4141760" y="4377846"/>
                </a:lnTo>
                <a:lnTo>
                  <a:pt x="0" y="4377846"/>
                </a:lnTo>
                <a:close/>
              </a:path>
            </a:pathLst>
          </a:custGeom>
        </p:spPr>
      </p:pic>
      <p:sp>
        <p:nvSpPr>
          <p:cNvPr id="43" name="文本框 42">
            <a:extLst>
              <a:ext uri="{FF2B5EF4-FFF2-40B4-BE49-F238E27FC236}">
                <a16:creationId xmlns:a16="http://schemas.microsoft.com/office/drawing/2014/main" id="{A01CCFFE-116E-4D90-B779-C8846FF26005}"/>
              </a:ext>
            </a:extLst>
          </p:cNvPr>
          <p:cNvSpPr txBox="1"/>
          <p:nvPr/>
        </p:nvSpPr>
        <p:spPr>
          <a:xfrm>
            <a:off x="1163216" y="553728"/>
            <a:ext cx="5349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微软雅黑" panose="020B0503020204020204" pitchFamily="34" charset="-122"/>
                <a:cs typeface="+mn-cs"/>
              </a:rPr>
              <a:t>Pedagogy of Play</a:t>
            </a:r>
          </a:p>
        </p:txBody>
      </p:sp>
    </p:spTree>
    <p:extLst>
      <p:ext uri="{BB962C8B-B14F-4D97-AF65-F5344CB8AC3E}">
        <p14:creationId xmlns:p14="http://schemas.microsoft.com/office/powerpoint/2010/main" val="283565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图片 7">
            <a:extLst>
              <a:ext uri="{FF2B5EF4-FFF2-40B4-BE49-F238E27FC236}">
                <a16:creationId xmlns:a16="http://schemas.microsoft.com/office/drawing/2014/main" id="{3054C231-67DA-4911-9E42-9FFAFE1F4801}"/>
              </a:ext>
            </a:extLst>
          </p:cNvPr>
          <p:cNvPicPr>
            <a:picLocks noChangeAspect="1"/>
          </p:cNvPicPr>
          <p:nvPr>
            <p:custDataLst>
              <p:tags r:id="rId1"/>
            </p:custDataLst>
          </p:nvPr>
        </p:nvPicPr>
        <p:blipFill>
          <a:blip r:embed="rId5"/>
          <a:srcRect/>
          <a:stretch/>
        </p:blipFill>
        <p:spPr>
          <a:xfrm>
            <a:off x="1051759" y="2466517"/>
            <a:ext cx="3823685" cy="2480372"/>
          </a:xfrm>
          <a:custGeom>
            <a:avLst/>
            <a:gdLst>
              <a:gd name="connsiteX0" fmla="*/ 5849258 w 5849258"/>
              <a:gd name="connsiteY0" fmla="*/ 3083802 h 3083966"/>
              <a:gd name="connsiteX1" fmla="*/ 5849258 w 5849258"/>
              <a:gd name="connsiteY1" fmla="*/ 3083966 h 3083966"/>
              <a:gd name="connsiteX2" fmla="*/ 5849181 w 5849258"/>
              <a:gd name="connsiteY2" fmla="*/ 3083966 h 3083966"/>
              <a:gd name="connsiteX3" fmla="*/ 0 w 5849258"/>
              <a:gd name="connsiteY3" fmla="*/ 0 h 3083966"/>
              <a:gd name="connsiteX4" fmla="*/ 5849258 w 5849258"/>
              <a:gd name="connsiteY4" fmla="*/ 0 h 3083966"/>
              <a:gd name="connsiteX5" fmla="*/ 5849258 w 5849258"/>
              <a:gd name="connsiteY5" fmla="*/ 161 h 3083966"/>
              <a:gd name="connsiteX6" fmla="*/ 4387512 w 5849258"/>
              <a:gd name="connsiteY6" fmla="*/ 3083966 h 3083966"/>
              <a:gd name="connsiteX7" fmla="*/ 0 w 5849258"/>
              <a:gd name="connsiteY7" fmla="*/ 3083966 h 308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58" h="3083966">
                <a:moveTo>
                  <a:pt x="5849258" y="3083802"/>
                </a:moveTo>
                <a:lnTo>
                  <a:pt x="5849258" y="3083966"/>
                </a:lnTo>
                <a:lnTo>
                  <a:pt x="5849181" y="3083966"/>
                </a:lnTo>
                <a:close/>
                <a:moveTo>
                  <a:pt x="0" y="0"/>
                </a:moveTo>
                <a:lnTo>
                  <a:pt x="5849258" y="0"/>
                </a:lnTo>
                <a:lnTo>
                  <a:pt x="5849258" y="161"/>
                </a:lnTo>
                <a:lnTo>
                  <a:pt x="4387512" y="3083966"/>
                </a:lnTo>
                <a:lnTo>
                  <a:pt x="0" y="3083966"/>
                </a:lnTo>
                <a:close/>
              </a:path>
            </a:pathLst>
          </a:custGeom>
        </p:spPr>
      </p:pic>
      <p:sp>
        <p:nvSpPr>
          <p:cNvPr id="38" name="PA_矩形 4">
            <a:extLst>
              <a:ext uri="{FF2B5EF4-FFF2-40B4-BE49-F238E27FC236}">
                <a16:creationId xmlns:a16="http://schemas.microsoft.com/office/drawing/2014/main" id="{BBF952FB-5A2E-4297-987F-2F9FB2FDC2AE}"/>
              </a:ext>
            </a:extLst>
          </p:cNvPr>
          <p:cNvSpPr/>
          <p:nvPr>
            <p:custDataLst>
              <p:tags r:id="rId2"/>
            </p:custDataLst>
          </p:nvPr>
        </p:nvSpPr>
        <p:spPr>
          <a:xfrm>
            <a:off x="3575720" y="2415008"/>
            <a:ext cx="8694057" cy="2115457"/>
          </a:xfrm>
          <a:custGeom>
            <a:avLst/>
            <a:gdLst>
              <a:gd name="connsiteX0" fmla="*/ 0 w 8563429"/>
              <a:gd name="connsiteY0" fmla="*/ 0 h 2115457"/>
              <a:gd name="connsiteX1" fmla="*/ 8563429 w 8563429"/>
              <a:gd name="connsiteY1" fmla="*/ 0 h 2115457"/>
              <a:gd name="connsiteX2" fmla="*/ 8563429 w 8563429"/>
              <a:gd name="connsiteY2" fmla="*/ 2115457 h 2115457"/>
              <a:gd name="connsiteX3" fmla="*/ 0 w 8563429"/>
              <a:gd name="connsiteY3" fmla="*/ 2115457 h 2115457"/>
              <a:gd name="connsiteX4" fmla="*/ 0 w 8563429"/>
              <a:gd name="connsiteY4" fmla="*/ 0 h 2115457"/>
              <a:gd name="connsiteX0-1" fmla="*/ 943429 w 8563429"/>
              <a:gd name="connsiteY0-2" fmla="*/ 0 h 2115457"/>
              <a:gd name="connsiteX1-3" fmla="*/ 8563429 w 8563429"/>
              <a:gd name="connsiteY1-4" fmla="*/ 0 h 2115457"/>
              <a:gd name="connsiteX2-5" fmla="*/ 8563429 w 8563429"/>
              <a:gd name="connsiteY2-6" fmla="*/ 2115457 h 2115457"/>
              <a:gd name="connsiteX3-7" fmla="*/ 0 w 8563429"/>
              <a:gd name="connsiteY3-8" fmla="*/ 2115457 h 2115457"/>
              <a:gd name="connsiteX4-9" fmla="*/ 943429 w 8563429"/>
              <a:gd name="connsiteY4-10" fmla="*/ 0 h 21154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63429" h="2115457">
                <a:moveTo>
                  <a:pt x="943429" y="0"/>
                </a:moveTo>
                <a:lnTo>
                  <a:pt x="8563429" y="0"/>
                </a:lnTo>
                <a:lnTo>
                  <a:pt x="8563429" y="2115457"/>
                </a:lnTo>
                <a:lnTo>
                  <a:pt x="0" y="2115457"/>
                </a:lnTo>
                <a:lnTo>
                  <a:pt x="943429" y="0"/>
                </a:lnTo>
                <a:close/>
              </a:path>
            </a:pathLst>
          </a:custGeom>
          <a:solidFill>
            <a:srgbClr val="F2CA1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9" name="矩形 38">
            <a:extLst>
              <a:ext uri="{FF2B5EF4-FFF2-40B4-BE49-F238E27FC236}">
                <a16:creationId xmlns:a16="http://schemas.microsoft.com/office/drawing/2014/main" id="{196EC718-23FD-4A42-8A78-127A24585C60}"/>
              </a:ext>
            </a:extLst>
          </p:cNvPr>
          <p:cNvSpPr/>
          <p:nvPr/>
        </p:nvSpPr>
        <p:spPr>
          <a:xfrm>
            <a:off x="4953222" y="2811016"/>
            <a:ext cx="723877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Welcome all Emotions Generated Through Play</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40" name="Picture 3">
            <a:extLst>
              <a:ext uri="{FF2B5EF4-FFF2-40B4-BE49-F238E27FC236}">
                <a16:creationId xmlns:a16="http://schemas.microsoft.com/office/drawing/2014/main" id="{CC9A62BF-48F1-43CA-8143-B4D4D95F98E9}"/>
              </a:ext>
            </a:extLst>
          </p:cNvPr>
          <p:cNvPicPr>
            <a:picLocks noChangeAspect="1"/>
          </p:cNvPicPr>
          <p:nvPr/>
        </p:nvPicPr>
        <p:blipFill rotWithShape="1">
          <a:blip r:embed="rId6"/>
          <a:srcRect r="62036"/>
          <a:stretch/>
        </p:blipFill>
        <p:spPr>
          <a:xfrm>
            <a:off x="-80867" y="204593"/>
            <a:ext cx="1298917" cy="1283047"/>
          </a:xfrm>
          <a:custGeom>
            <a:avLst/>
            <a:gdLst/>
            <a:ahLst/>
            <a:cxnLst/>
            <a:rect l="l" t="t" r="r" b="b"/>
            <a:pathLst>
              <a:path w="4141760" h="4377846">
                <a:moveTo>
                  <a:pt x="0" y="0"/>
                </a:moveTo>
                <a:lnTo>
                  <a:pt x="4141760" y="0"/>
                </a:lnTo>
                <a:lnTo>
                  <a:pt x="4141760" y="4377846"/>
                </a:lnTo>
                <a:lnTo>
                  <a:pt x="0" y="4377846"/>
                </a:lnTo>
                <a:close/>
              </a:path>
            </a:pathLst>
          </a:custGeom>
        </p:spPr>
      </p:pic>
      <p:sp>
        <p:nvSpPr>
          <p:cNvPr id="43" name="文本框 42">
            <a:extLst>
              <a:ext uri="{FF2B5EF4-FFF2-40B4-BE49-F238E27FC236}">
                <a16:creationId xmlns:a16="http://schemas.microsoft.com/office/drawing/2014/main" id="{A01CCFFE-116E-4D90-B779-C8846FF26005}"/>
              </a:ext>
            </a:extLst>
          </p:cNvPr>
          <p:cNvSpPr txBox="1"/>
          <p:nvPr/>
        </p:nvSpPr>
        <p:spPr>
          <a:xfrm>
            <a:off x="1163216" y="553728"/>
            <a:ext cx="5349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微软雅黑" panose="020B0503020204020204" pitchFamily="34" charset="-122"/>
                <a:cs typeface="+mn-cs"/>
              </a:rPr>
              <a:t>Pedagogy of Play</a:t>
            </a:r>
          </a:p>
        </p:txBody>
      </p:sp>
    </p:spTree>
    <p:extLst>
      <p:ext uri="{BB962C8B-B14F-4D97-AF65-F5344CB8AC3E}">
        <p14:creationId xmlns:p14="http://schemas.microsoft.com/office/powerpoint/2010/main" val="2658491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6" ma:contentTypeDescription="Create a new document." ma:contentTypeScope="" ma:versionID="c7e6c9f7418dc038bfd6e7490423743d">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cf64a083711a3f68e3388f5eb6b374dc"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f1905f-def7-4ab6-84c9-3e2b9445c8b3}" ma:internalName="TaxCatchAll" ma:showField="CatchAllData" ma:web="409053c0-fa1f-4e4a-b1c6-5ca7cf39c2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9053c0-fa1f-4e4a-b1c6-5ca7cf39c25b" xsi:nil="true"/>
    <lcf76f155ced4ddcb4097134ff3c332f xmlns="3c740ce1-474f-4fb6-aa3e-b262990714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A6A29C-F183-4834-92C4-9F90B0D6B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6B3711-F003-4912-8068-ADA0CBE65704}">
  <ds:schemaRefs>
    <ds:schemaRef ds:uri="http://schemas.microsoft.com/office/2006/metadata/properties"/>
    <ds:schemaRef ds:uri="409053c0-fa1f-4e4a-b1c6-5ca7cf39c25b"/>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3c740ce1-474f-4fb6-aa3e-b262990714c5"/>
  </ds:schemaRefs>
</ds:datastoreItem>
</file>

<file path=customXml/itemProps3.xml><?xml version="1.0" encoding="utf-8"?>
<ds:datastoreItem xmlns:ds="http://schemas.openxmlformats.org/officeDocument/2006/customXml" ds:itemID="{D2D64AB1-1814-4B99-8687-3F5C0031F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TotalTime>
  <Words>4334</Words>
  <Application>Microsoft Macintosh PowerPoint</Application>
  <PresentationFormat>Widescreen</PresentationFormat>
  <Paragraphs>270</Paragraphs>
  <Slides>42</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等线</vt:lpstr>
      <vt:lpstr>Arial</vt:lpstr>
      <vt:lpstr>Calibri</vt:lpstr>
      <vt:lpstr>Calibri Light</vt:lpstr>
      <vt:lpstr>Century Gothic</vt:lpstr>
      <vt:lpstr>Symbol</vt:lpstr>
      <vt:lpstr>Times New Roman</vt:lpstr>
      <vt:lpstr>Office Theme</vt:lpstr>
      <vt:lpstr>Practices that Promote a Pedagogy of Play</vt:lpstr>
      <vt:lpstr>Gameplan</vt:lpstr>
      <vt:lpstr>Madlib:</vt:lpstr>
      <vt:lpstr>Madlib – a playful way to revisit our learning so far</vt:lpstr>
      <vt:lpstr>PowerPoint Presentation</vt:lpstr>
      <vt:lpstr>PowerPoint Presentation</vt:lpstr>
      <vt:lpstr>PowerPoint Presentation</vt:lpstr>
      <vt:lpstr>PowerPoint Presentation</vt:lpstr>
      <vt:lpstr>PowerPoint Presentation</vt:lpstr>
      <vt:lpstr>Does a Fact Have to be True and the Tic Toc </vt:lpstr>
      <vt:lpstr>  Chapter One  A Writers Workshop on Information Texts  </vt:lpstr>
      <vt:lpstr>Learning Goals</vt:lpstr>
      <vt:lpstr>Chapter Two Does a fact have to be true? </vt:lpstr>
      <vt:lpstr>PowerPoint Presentation</vt:lpstr>
      <vt:lpstr>Students definitions of informational texts</vt:lpstr>
      <vt:lpstr>PowerPoint Presentation</vt:lpstr>
      <vt:lpstr>PowerPoint Presentation</vt:lpstr>
      <vt:lpstr>Follow up questions</vt:lpstr>
      <vt:lpstr>Chapter Three Making it more complicated  </vt:lpstr>
      <vt:lpstr>PowerPoint Presentation</vt:lpstr>
      <vt:lpstr>PowerPoint Presentation</vt:lpstr>
      <vt:lpstr>PowerPoint Presentation</vt:lpstr>
      <vt:lpstr>PowerPoint Presentation</vt:lpstr>
      <vt:lpstr>Chapter Four  Creating a tic toc </vt:lpstr>
      <vt:lpstr>PowerPoint Presentation</vt:lpstr>
      <vt:lpstr>PowerPoint Presentation</vt:lpstr>
      <vt:lpstr>PowerPoint Presentation</vt:lpstr>
      <vt:lpstr>PowerPoint Presentation</vt:lpstr>
      <vt:lpstr>PowerPoint Presentation</vt:lpstr>
      <vt:lpstr>Chapter Five  Meet the Tic Toc </vt:lpstr>
      <vt:lpstr>PowerPoint Presentation</vt:lpstr>
      <vt:lpstr>Chapter Six   Everything is fun about it  </vt:lpstr>
      <vt:lpstr>PowerPoint Presentation</vt:lpstr>
      <vt:lpstr>Which practices did you see in this example?</vt:lpstr>
      <vt:lpstr>Learning Standards</vt:lpstr>
      <vt:lpstr>PowerPoint Presentation</vt:lpstr>
      <vt:lpstr>Planning Playful Learning Experiences with the PoP Practices</vt:lpstr>
      <vt:lpstr>Context: Second Grade Learning Goal: Reading Literature - Acknowledge differences in the points of view of characters  </vt:lpstr>
      <vt:lpstr>PowerPoint Presentation</vt:lpstr>
      <vt:lpstr>Additional slides follow… if you want to dig more into one particular practice (or save this for session 10)</vt:lpstr>
      <vt:lpstr>Empower learners to lead their own learning</vt:lpstr>
      <vt:lpstr>Encourage imaginative thinking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Megina A</dc:creator>
  <cp:lastModifiedBy>Riecken, Matthew Christ</cp:lastModifiedBy>
  <cp:revision>9</cp:revision>
  <dcterms:created xsi:type="dcterms:W3CDTF">2021-05-12T11:24:27Z</dcterms:created>
  <dcterms:modified xsi:type="dcterms:W3CDTF">2023-03-07T18:41:54Z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y fmtid="{D5CDD505-2E9C-101B-9397-08002B2CF9AE}" pid="3" name="MediaServiceImageTags">
    <vt:lpwstr/>
  </property>
</Properties>
</file>